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50" r:id="rId2"/>
    <p:sldId id="479" r:id="rId3"/>
    <p:sldId id="452" r:id="rId4"/>
    <p:sldId id="460" r:id="rId5"/>
    <p:sldId id="504" r:id="rId6"/>
    <p:sldId id="505" r:id="rId7"/>
    <p:sldId id="506" r:id="rId8"/>
    <p:sldId id="462" r:id="rId9"/>
    <p:sldId id="480" r:id="rId10"/>
    <p:sldId id="477" r:id="rId11"/>
    <p:sldId id="478" r:id="rId12"/>
    <p:sldId id="451" r:id="rId13"/>
    <p:sldId id="481" r:id="rId14"/>
    <p:sldId id="463" r:id="rId15"/>
    <p:sldId id="464" r:id="rId16"/>
    <p:sldId id="465" r:id="rId17"/>
    <p:sldId id="473" r:id="rId18"/>
    <p:sldId id="474" r:id="rId19"/>
    <p:sldId id="475" r:id="rId20"/>
    <p:sldId id="476" r:id="rId21"/>
    <p:sldId id="469" r:id="rId22"/>
    <p:sldId id="507" r:id="rId23"/>
    <p:sldId id="466" r:id="rId24"/>
    <p:sldId id="500" r:id="rId25"/>
    <p:sldId id="502" r:id="rId26"/>
    <p:sldId id="501" r:id="rId27"/>
    <p:sldId id="482" r:id="rId28"/>
    <p:sldId id="467" r:id="rId29"/>
    <p:sldId id="483" r:id="rId30"/>
    <p:sldId id="472" r:id="rId31"/>
    <p:sldId id="485" r:id="rId32"/>
    <p:sldId id="486" r:id="rId33"/>
    <p:sldId id="487" r:id="rId34"/>
    <p:sldId id="488" r:id="rId35"/>
    <p:sldId id="484" r:id="rId36"/>
    <p:sldId id="512" r:id="rId37"/>
    <p:sldId id="492" r:id="rId38"/>
    <p:sldId id="490" r:id="rId39"/>
    <p:sldId id="493" r:id="rId40"/>
    <p:sldId id="494" r:id="rId41"/>
    <p:sldId id="495" r:id="rId42"/>
    <p:sldId id="496" r:id="rId43"/>
    <p:sldId id="497" r:id="rId44"/>
    <p:sldId id="498" r:id="rId45"/>
    <p:sldId id="372" r:id="rId46"/>
    <p:sldId id="499" r:id="rId47"/>
    <p:sldId id="513" r:id="rId48"/>
    <p:sldId id="508" r:id="rId49"/>
    <p:sldId id="509" r:id="rId50"/>
    <p:sldId id="510"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5811"/>
    <a:srgbClr val="FF339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869"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32D5D2-A029-4EF5-936E-2A985984B472}" type="datetimeFigureOut">
              <a:rPr lang="en-US" smtClean="0"/>
              <a:pPr/>
              <a:t>3/9/2017</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1D605880-B957-4290-9706-E888F0AC14D4}"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hyperlink" Target="http://wiki.bash-hackers.org/syntax/pe" TargetMode="External"/><Relationship Id="rId2" Type="http://schemas.openxmlformats.org/officeDocument/2006/relationships/image" Target="../media/image39.gif"/><Relationship Id="rId1" Type="http://schemas.openxmlformats.org/officeDocument/2006/relationships/slideLayout" Target="../slideLayouts/slideLayout1.xml"/><Relationship Id="rId5" Type="http://schemas.openxmlformats.org/officeDocument/2006/relationships/image" Target="../media/image2.gif"/><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3.gif"/></Relationships>
</file>

<file path=ppt/slides/_rels/slide2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45.gif"/><Relationship Id="rId7" Type="http://schemas.openxmlformats.org/officeDocument/2006/relationships/image" Target="../media/image49.gi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48.gif"/><Relationship Id="rId5" Type="http://schemas.openxmlformats.org/officeDocument/2006/relationships/image" Target="../media/image47.gif"/><Relationship Id="rId10" Type="http://schemas.openxmlformats.org/officeDocument/2006/relationships/image" Target="../media/image52.png"/><Relationship Id="rId4" Type="http://schemas.openxmlformats.org/officeDocument/2006/relationships/image" Target="../media/image46.gif"/><Relationship Id="rId9"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59.gif"/></Relationships>
</file>

<file path=ppt/slides/_rels/slide3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1.gif"/></Relationships>
</file>

<file path=ppt/slides/_rels/slide3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3.gif"/></Relationships>
</file>

<file path=ppt/slides/_rels/slide3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gif"/><Relationship Id="rId7" Type="http://schemas.openxmlformats.org/officeDocument/2006/relationships/image" Target="../media/image13.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 Id="rId9" Type="http://schemas.openxmlformats.org/officeDocument/2006/relationships/image" Target="../media/image15.gif"/></Relationships>
</file>

<file path=ppt/slides/_rels/slide4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2.gif"/><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2.gif"/><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gif"/></Relationships>
</file>

<file path=ppt/slides/_rels/slide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7.gif"/><Relationship Id="rId7" Type="http://schemas.openxmlformats.org/officeDocument/2006/relationships/image" Target="../media/image21.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 Id="rId9" Type="http://schemas.openxmlformats.org/officeDocument/2006/relationships/image" Target="../media/image23.gif"/></Relationships>
</file>

<file path=ppt/slides/_rels/slide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llpaper-16691.jpg"/>
          <p:cNvPicPr>
            <a:picLocks noChangeAspect="1"/>
          </p:cNvPicPr>
          <p:nvPr/>
        </p:nvPicPr>
        <p:blipFill>
          <a:blip r:embed="rId2" cstate="print"/>
          <a:stretch>
            <a:fillRect/>
          </a:stretch>
        </p:blipFill>
        <p:spPr>
          <a:xfrm>
            <a:off x="0" y="0"/>
            <a:ext cx="9144000" cy="6324600"/>
          </a:xfrm>
          <a:prstGeom prst="rect">
            <a:avLst/>
          </a:prstGeom>
        </p:spPr>
      </p:pic>
      <p:sp>
        <p:nvSpPr>
          <p:cNvPr id="7" name="TextBox 6"/>
          <p:cNvSpPr txBox="1"/>
          <p:nvPr/>
        </p:nvSpPr>
        <p:spPr>
          <a:xfrm>
            <a:off x="152400" y="152400"/>
            <a:ext cx="3886200"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CA" sz="3600" dirty="0" err="1" smtClean="0"/>
              <a:t>While</a:t>
            </a:r>
            <a:r>
              <a:rPr lang="fr-CA" sz="3600" dirty="0" smtClean="0"/>
              <a:t> and for </a:t>
            </a:r>
            <a:r>
              <a:rPr lang="fr-CA" sz="3600" dirty="0" err="1" smtClean="0"/>
              <a:t>loops</a:t>
            </a:r>
            <a:endParaRPr lang="fr-CA" sz="3600" dirty="0"/>
          </a:p>
        </p:txBody>
      </p:sp>
      <p:pic>
        <p:nvPicPr>
          <p:cNvPr id="10" name="Picture 9" descr="banner.gif"/>
          <p:cNvPicPr>
            <a:picLocks noChangeAspect="1"/>
          </p:cNvPicPr>
          <p:nvPr/>
        </p:nvPicPr>
        <p:blipFill>
          <a:blip r:embed="rId3"/>
          <a:stretch>
            <a:fillRect/>
          </a:stretch>
        </p:blipFill>
        <p:spPr>
          <a:xfrm>
            <a:off x="0" y="6259173"/>
            <a:ext cx="9144000" cy="598827"/>
          </a:xfrm>
          <a:prstGeom prst="rect">
            <a:avLst/>
          </a:prstGeom>
        </p:spPr>
      </p:pic>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a:t>
            </a:r>
            <a:endParaRPr lang="fr-CA" dirty="0"/>
          </a:p>
        </p:txBody>
      </p:sp>
      <p:sp>
        <p:nvSpPr>
          <p:cNvPr id="8"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10</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Overview</a:t>
            </a:r>
            <a:r>
              <a:rPr lang="fr-FR" sz="3200" b="1" dirty="0" smtClean="0">
                <a:effectLst>
                  <a:outerShdw blurRad="38100" dist="38100" dir="2700000" algn="tl">
                    <a:srgbClr val="C0C0C0"/>
                  </a:outerShdw>
                </a:effectLst>
              </a:rPr>
              <a:t> of </a:t>
            </a:r>
            <a:r>
              <a:rPr lang="fr-FR" sz="3200" b="1" dirty="0" err="1" smtClean="0">
                <a:effectLst>
                  <a:outerShdw blurRad="38100" dist="38100" dir="2700000" algn="tl">
                    <a:srgbClr val="C0C0C0"/>
                  </a:outerShdw>
                </a:effectLst>
              </a:rPr>
              <a:t>loops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0" y="1143000"/>
            <a:ext cx="9144000" cy="523220"/>
          </a:xfrm>
          <a:prstGeom prst="rect">
            <a:avLst/>
          </a:prstGeom>
          <a:noFill/>
        </p:spPr>
        <p:txBody>
          <a:bodyPr wrap="square" rtlCol="0">
            <a:spAutoFit/>
          </a:bodyPr>
          <a:lstStyle/>
          <a:p>
            <a:r>
              <a:rPr lang="en-GB" sz="2800" dirty="0" smtClean="0"/>
              <a:t>You can either loop over</a:t>
            </a:r>
            <a:endParaRPr lang="en-GB" sz="2800" dirty="0"/>
          </a:p>
        </p:txBody>
      </p:sp>
      <p:sp>
        <p:nvSpPr>
          <p:cNvPr id="18" name="TextBox 17"/>
          <p:cNvSpPr txBox="1"/>
          <p:nvPr/>
        </p:nvSpPr>
        <p:spPr>
          <a:xfrm>
            <a:off x="685800" y="1905000"/>
            <a:ext cx="6324600" cy="584775"/>
          </a:xfrm>
          <a:prstGeom prst="rect">
            <a:avLst/>
          </a:prstGeom>
          <a:noFill/>
        </p:spPr>
        <p:txBody>
          <a:bodyPr wrap="square" rtlCol="0">
            <a:spAutoFit/>
          </a:bodyPr>
          <a:lstStyle/>
          <a:p>
            <a:r>
              <a:rPr lang="en-GB" sz="3200" dirty="0" smtClean="0"/>
              <a:t>• a </a:t>
            </a:r>
            <a:r>
              <a:rPr lang="en-GB" sz="3200" dirty="0" smtClean="0">
                <a:solidFill>
                  <a:srgbClr val="FF0000"/>
                </a:solidFill>
              </a:rPr>
              <a:t>command</a:t>
            </a:r>
            <a:endParaRPr lang="en-GB" sz="3200" dirty="0">
              <a:solidFill>
                <a:srgbClr val="FF0000"/>
              </a:solidFill>
            </a:endParaRPr>
          </a:p>
        </p:txBody>
      </p:sp>
      <p:sp>
        <p:nvSpPr>
          <p:cNvPr id="20" name="TextBox 19"/>
          <p:cNvSpPr txBox="1"/>
          <p:nvPr/>
        </p:nvSpPr>
        <p:spPr>
          <a:xfrm>
            <a:off x="2438400" y="2667000"/>
            <a:ext cx="1371600" cy="461665"/>
          </a:xfrm>
          <a:prstGeom prst="rect">
            <a:avLst/>
          </a:prstGeom>
          <a:noFill/>
        </p:spPr>
        <p:txBody>
          <a:bodyPr wrap="square" rtlCol="0">
            <a:spAutoFit/>
          </a:bodyPr>
          <a:lstStyle/>
          <a:p>
            <a:r>
              <a:rPr lang="en-GB" sz="2400" dirty="0" smtClean="0"/>
              <a:t>Start at 0</a:t>
            </a:r>
            <a:endParaRPr lang="en-GB" sz="2400" dirty="0"/>
          </a:p>
        </p:txBody>
      </p:sp>
      <p:sp>
        <p:nvSpPr>
          <p:cNvPr id="21" name="TextBox 20"/>
          <p:cNvSpPr txBox="1"/>
          <p:nvPr/>
        </p:nvSpPr>
        <p:spPr>
          <a:xfrm>
            <a:off x="1905000" y="3124200"/>
            <a:ext cx="27432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Stop when reach 4</a:t>
            </a:r>
            <a:endParaRPr lang="en-GB" sz="2400" dirty="0">
              <a:solidFill>
                <a:srgbClr val="FF0000"/>
              </a:solidFill>
            </a:endParaRPr>
          </a:p>
        </p:txBody>
      </p:sp>
      <p:sp>
        <p:nvSpPr>
          <p:cNvPr id="25" name="TextBox 24"/>
          <p:cNvSpPr txBox="1"/>
          <p:nvPr/>
        </p:nvSpPr>
        <p:spPr>
          <a:xfrm>
            <a:off x="1752600" y="3653135"/>
            <a:ext cx="3048000" cy="461665"/>
          </a:xfrm>
          <a:prstGeom prst="rect">
            <a:avLst/>
          </a:prstGeom>
          <a:noFill/>
        </p:spPr>
        <p:txBody>
          <a:bodyPr wrap="square" rtlCol="0">
            <a:spAutoFit/>
          </a:bodyPr>
          <a:lstStyle/>
          <a:p>
            <a:r>
              <a:rPr lang="en-GB" sz="2400" dirty="0" smtClean="0"/>
              <a:t>Increase by steps of 2</a:t>
            </a:r>
            <a:endParaRPr lang="en-GB" sz="2400" dirty="0"/>
          </a:p>
        </p:txBody>
      </p:sp>
      <p:sp>
        <p:nvSpPr>
          <p:cNvPr id="26" name="TextBox 25"/>
          <p:cNvSpPr txBox="1"/>
          <p:nvPr/>
        </p:nvSpPr>
        <p:spPr>
          <a:xfrm>
            <a:off x="6400800" y="2457271"/>
            <a:ext cx="609600" cy="1200329"/>
          </a:xfrm>
          <a:prstGeom prst="rect">
            <a:avLst/>
          </a:prstGeom>
          <a:noFill/>
        </p:spPr>
        <p:txBody>
          <a:bodyPr wrap="square" rtlCol="0">
            <a:spAutoFit/>
          </a:bodyPr>
          <a:lstStyle/>
          <a:p>
            <a:r>
              <a:rPr lang="en-GB" sz="7200" dirty="0" smtClean="0"/>
              <a:t>0</a:t>
            </a:r>
            <a:endParaRPr lang="en-GB" sz="7200" dirty="0"/>
          </a:p>
        </p:txBody>
      </p:sp>
      <p:sp>
        <p:nvSpPr>
          <p:cNvPr id="27" name="Rectangle 26"/>
          <p:cNvSpPr/>
          <p:nvPr/>
        </p:nvSpPr>
        <p:spPr>
          <a:xfrm>
            <a:off x="1676400" y="2667000"/>
            <a:ext cx="3124200" cy="457200"/>
          </a:xfrm>
          <a:prstGeom prst="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6400800" y="2457271"/>
            <a:ext cx="609600" cy="1200329"/>
          </a:xfrm>
          <a:prstGeom prst="rect">
            <a:avLst/>
          </a:prstGeom>
          <a:noFill/>
        </p:spPr>
        <p:txBody>
          <a:bodyPr wrap="square" rtlCol="0">
            <a:spAutoFit/>
          </a:bodyPr>
          <a:lstStyle/>
          <a:p>
            <a:r>
              <a:rPr lang="en-GB" sz="7200" dirty="0" smtClean="0"/>
              <a:t>2</a:t>
            </a:r>
            <a:endParaRPr lang="en-GB" sz="7200" dirty="0"/>
          </a:p>
        </p:txBody>
      </p:sp>
      <p:sp>
        <p:nvSpPr>
          <p:cNvPr id="31" name="TextBox 30"/>
          <p:cNvSpPr txBox="1"/>
          <p:nvPr/>
        </p:nvSpPr>
        <p:spPr>
          <a:xfrm>
            <a:off x="6400800" y="2457271"/>
            <a:ext cx="609600" cy="1200329"/>
          </a:xfrm>
          <a:prstGeom prst="rect">
            <a:avLst/>
          </a:prstGeom>
          <a:noFill/>
        </p:spPr>
        <p:txBody>
          <a:bodyPr wrap="square" rtlCol="0">
            <a:spAutoFit/>
          </a:bodyPr>
          <a:lstStyle/>
          <a:p>
            <a:r>
              <a:rPr lang="en-GB" sz="7200" dirty="0" smtClean="0"/>
              <a:t>4</a:t>
            </a:r>
            <a:endParaRPr lang="en-GB" sz="7200" dirty="0"/>
          </a:p>
        </p:txBody>
      </p:sp>
      <p:sp>
        <p:nvSpPr>
          <p:cNvPr id="32" name="TextBox 31"/>
          <p:cNvSpPr txBox="1"/>
          <p:nvPr/>
        </p:nvSpPr>
        <p:spPr>
          <a:xfrm>
            <a:off x="685800" y="4139625"/>
            <a:ext cx="6324600" cy="584775"/>
          </a:xfrm>
          <a:prstGeom prst="rect">
            <a:avLst/>
          </a:prstGeom>
          <a:noFill/>
        </p:spPr>
        <p:txBody>
          <a:bodyPr wrap="square" rtlCol="0">
            <a:spAutoFit/>
          </a:bodyPr>
          <a:lstStyle/>
          <a:p>
            <a:r>
              <a:rPr lang="en-GB" sz="3200" dirty="0" smtClean="0"/>
              <a:t>• a </a:t>
            </a:r>
            <a:r>
              <a:rPr lang="en-GB" sz="3200" dirty="0" smtClean="0">
                <a:solidFill>
                  <a:srgbClr val="FF0000"/>
                </a:solidFill>
              </a:rPr>
              <a:t>set</a:t>
            </a:r>
            <a:endParaRPr lang="en-GB" sz="3200" dirty="0">
              <a:solidFill>
                <a:srgbClr val="FF0000"/>
              </a:solidFill>
            </a:endParaRPr>
          </a:p>
        </p:txBody>
      </p:sp>
      <p:sp>
        <p:nvSpPr>
          <p:cNvPr id="33" name="TextBox 32"/>
          <p:cNvSpPr txBox="1"/>
          <p:nvPr/>
        </p:nvSpPr>
        <p:spPr>
          <a:xfrm>
            <a:off x="1828800" y="4724400"/>
            <a:ext cx="2819400" cy="461665"/>
          </a:xfrm>
          <a:prstGeom prst="rect">
            <a:avLst/>
          </a:prstGeom>
          <a:noFill/>
        </p:spPr>
        <p:txBody>
          <a:bodyPr wrap="square" rtlCol="0">
            <a:spAutoFit/>
          </a:bodyPr>
          <a:lstStyle/>
          <a:p>
            <a:r>
              <a:rPr lang="en-GB" sz="2400" dirty="0" smtClean="0"/>
              <a:t>Start at the first item</a:t>
            </a:r>
            <a:endParaRPr lang="en-GB" sz="2400" dirty="0"/>
          </a:p>
        </p:txBody>
      </p:sp>
      <p:sp>
        <p:nvSpPr>
          <p:cNvPr id="34" name="TextBox 33"/>
          <p:cNvSpPr txBox="1"/>
          <p:nvPr/>
        </p:nvSpPr>
        <p:spPr>
          <a:xfrm>
            <a:off x="1676400" y="5181600"/>
            <a:ext cx="32766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Are there more items?</a:t>
            </a:r>
            <a:endParaRPr lang="en-GB" sz="2400" dirty="0">
              <a:solidFill>
                <a:srgbClr val="FF0000"/>
              </a:solidFill>
            </a:endParaRPr>
          </a:p>
        </p:txBody>
      </p:sp>
      <p:sp>
        <p:nvSpPr>
          <p:cNvPr id="35" name="TextBox 34"/>
          <p:cNvSpPr txBox="1"/>
          <p:nvPr/>
        </p:nvSpPr>
        <p:spPr>
          <a:xfrm>
            <a:off x="1752600" y="5710535"/>
            <a:ext cx="3048000" cy="461665"/>
          </a:xfrm>
          <a:prstGeom prst="rect">
            <a:avLst/>
          </a:prstGeom>
          <a:noFill/>
        </p:spPr>
        <p:txBody>
          <a:bodyPr wrap="square" rtlCol="0">
            <a:spAutoFit/>
          </a:bodyPr>
          <a:lstStyle/>
          <a:p>
            <a:r>
              <a:rPr lang="en-GB" sz="2400" dirty="0" smtClean="0"/>
              <a:t>Process and move</a:t>
            </a:r>
            <a:endParaRPr lang="en-GB" sz="2400" dirty="0"/>
          </a:p>
        </p:txBody>
      </p:sp>
      <p:pic>
        <p:nvPicPr>
          <p:cNvPr id="36" name="Picture 35" descr="shipping-box-icon.png"/>
          <p:cNvPicPr>
            <a:picLocks noChangeAspect="1"/>
          </p:cNvPicPr>
          <p:nvPr/>
        </p:nvPicPr>
        <p:blipFill>
          <a:blip r:embed="rId3"/>
          <a:stretch>
            <a:fillRect/>
          </a:stretch>
        </p:blipFill>
        <p:spPr>
          <a:xfrm>
            <a:off x="5029200" y="4419600"/>
            <a:ext cx="975360" cy="975360"/>
          </a:xfrm>
          <a:prstGeom prst="rect">
            <a:avLst/>
          </a:prstGeom>
        </p:spPr>
      </p:pic>
      <p:pic>
        <p:nvPicPr>
          <p:cNvPr id="37" name="Picture 36" descr="shipping-box-icon.png"/>
          <p:cNvPicPr>
            <a:picLocks noChangeAspect="1"/>
          </p:cNvPicPr>
          <p:nvPr/>
        </p:nvPicPr>
        <p:blipFill>
          <a:blip r:embed="rId3"/>
          <a:stretch>
            <a:fillRect/>
          </a:stretch>
        </p:blipFill>
        <p:spPr>
          <a:xfrm>
            <a:off x="5882640" y="4419600"/>
            <a:ext cx="975360" cy="975360"/>
          </a:xfrm>
          <a:prstGeom prst="rect">
            <a:avLst/>
          </a:prstGeom>
        </p:spPr>
      </p:pic>
      <p:pic>
        <p:nvPicPr>
          <p:cNvPr id="38" name="Picture 37" descr="shipping-box-icon.png"/>
          <p:cNvPicPr>
            <a:picLocks noChangeAspect="1"/>
          </p:cNvPicPr>
          <p:nvPr/>
        </p:nvPicPr>
        <p:blipFill>
          <a:blip r:embed="rId3"/>
          <a:stretch>
            <a:fillRect/>
          </a:stretch>
        </p:blipFill>
        <p:spPr>
          <a:xfrm>
            <a:off x="6858000" y="4419600"/>
            <a:ext cx="975360" cy="975360"/>
          </a:xfrm>
          <a:prstGeom prst="rect">
            <a:avLst/>
          </a:prstGeom>
        </p:spPr>
      </p:pic>
      <p:pic>
        <p:nvPicPr>
          <p:cNvPr id="40" name="Picture 39" descr="transparent-green-checkmark-hi.png"/>
          <p:cNvPicPr>
            <a:picLocks noChangeAspect="1"/>
          </p:cNvPicPr>
          <p:nvPr/>
        </p:nvPicPr>
        <p:blipFill>
          <a:blip r:embed="rId4" cstate="print"/>
          <a:stretch>
            <a:fillRect/>
          </a:stretch>
        </p:blipFill>
        <p:spPr>
          <a:xfrm>
            <a:off x="5257800" y="4038600"/>
            <a:ext cx="590879" cy="615758"/>
          </a:xfrm>
          <a:prstGeom prst="rect">
            <a:avLst/>
          </a:prstGeom>
        </p:spPr>
      </p:pic>
      <p:cxnSp>
        <p:nvCxnSpPr>
          <p:cNvPr id="42" name="Straight Arrow Connector 41"/>
          <p:cNvCxnSpPr/>
          <p:nvPr/>
        </p:nvCxnSpPr>
        <p:spPr>
          <a:xfrm rot="5400000" flipH="1" flipV="1">
            <a:off x="5181600" y="5791200"/>
            <a:ext cx="609600" cy="158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600200" y="4724400"/>
            <a:ext cx="3124200" cy="457200"/>
          </a:xfrm>
          <a:prstGeom prst="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descr="transparent-green-checkmark-hi.png"/>
          <p:cNvPicPr>
            <a:picLocks noChangeAspect="1"/>
          </p:cNvPicPr>
          <p:nvPr/>
        </p:nvPicPr>
        <p:blipFill>
          <a:blip r:embed="rId4" cstate="print"/>
          <a:stretch>
            <a:fillRect/>
          </a:stretch>
        </p:blipFill>
        <p:spPr>
          <a:xfrm>
            <a:off x="6190921" y="4038600"/>
            <a:ext cx="590879" cy="615758"/>
          </a:xfrm>
          <a:prstGeom prst="rect">
            <a:avLst/>
          </a:prstGeom>
        </p:spPr>
      </p:pic>
      <p:pic>
        <p:nvPicPr>
          <p:cNvPr id="45" name="Picture 44" descr="transparent-green-checkmark-hi.png"/>
          <p:cNvPicPr>
            <a:picLocks noChangeAspect="1"/>
          </p:cNvPicPr>
          <p:nvPr/>
        </p:nvPicPr>
        <p:blipFill>
          <a:blip r:embed="rId4" cstate="print"/>
          <a:stretch>
            <a:fillRect/>
          </a:stretch>
        </p:blipFill>
        <p:spPr>
          <a:xfrm>
            <a:off x="7181521" y="4038600"/>
            <a:ext cx="590879" cy="615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0 0 L 0 0.06662 " pathEditMode="relative" ptsTypes="AA">
                                      <p:cBhvr>
                                        <p:cTn id="26" dur="2000" fill="hold"/>
                                        <p:tgtEl>
                                          <p:spTgt spid="27"/>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2" nodeType="clickEffect">
                                  <p:stCondLst>
                                    <p:cond delay="0"/>
                                  </p:stCondLst>
                                  <p:childTnLst>
                                    <p:animMotion origin="layout" path="M 3.33333E-6 0.05552 L 3.33333E-6 0.14434 " pathEditMode="relative" rAng="0" ptsTypes="AA">
                                      <p:cBhvr>
                                        <p:cTn id="30" dur="2000" fill="hold"/>
                                        <p:tgtEl>
                                          <p:spTgt spid="27"/>
                                        </p:tgtEl>
                                        <p:attrNameLst>
                                          <p:attrName>ppt_x</p:attrName>
                                          <p:attrName>ppt_y</p:attrName>
                                        </p:attrNameLst>
                                      </p:cBhvr>
                                      <p:rCtr x="0" y="44"/>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par>
                                <p:cTn id="36" presetID="10" presetClass="entr" presetSubtype="0" fill="hold" grpId="1"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3" nodeType="clickEffect">
                                  <p:stCondLst>
                                    <p:cond delay="0"/>
                                  </p:stCondLst>
                                  <p:childTnLst>
                                    <p:animMotion origin="layout" path="M 3.88889E-6 0.14434 C -0.02691 0.161 -0.05365 0.17788 -0.06823 0.19986 C -0.08282 0.22183 -0.09341 0.24959 -0.08802 0.27619 C -0.08264 0.3028 -0.06771 0.34189 -0.03559 0.35947 C -0.00348 0.37705 0.06823 0.39486 0.10503 0.38191 C 0.14184 0.36895 0.16979 0.31714 0.18524 0.28151 C 0.20069 0.24589 0.20989 0.20055 0.19809 0.16817 C 0.18628 0.13578 0.14739 0.10548 0.11389 0.08767 C 0.08038 0.06986 0.03871 0.06546 -0.00296 0.0613 " pathEditMode="relative" rAng="0" ptsTypes="aaaaaaaaA">
                                      <p:cBhvr>
                                        <p:cTn id="42" dur="2000" fill="hold"/>
                                        <p:tgtEl>
                                          <p:spTgt spid="27"/>
                                        </p:tgtEl>
                                        <p:attrNameLst>
                                          <p:attrName>ppt_x</p:attrName>
                                          <p:attrName>ppt_y</p:attrName>
                                        </p:attrNameLst>
                                      </p:cBhvr>
                                      <p:rCtr x="58" y="8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4" nodeType="clickEffect">
                                  <p:stCondLst>
                                    <p:cond delay="0"/>
                                  </p:stCondLst>
                                  <p:childTnLst>
                                    <p:animMotion origin="layout" path="M 3.33333E-6 0.06662 L 3.33333E-6 0.14434 " pathEditMode="relative" rAng="0" ptsTypes="AA">
                                      <p:cBhvr>
                                        <p:cTn id="46" dur="2000" fill="hold"/>
                                        <p:tgtEl>
                                          <p:spTgt spid="27"/>
                                        </p:tgtEl>
                                        <p:attrNameLst>
                                          <p:attrName>ppt_x</p:attrName>
                                          <p:attrName>ppt_y</p:attrName>
                                        </p:attrNameLst>
                                      </p:cBhvr>
                                      <p:rCtr x="0" y="39"/>
                                    </p:animMotion>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5" nodeType="clickEffect">
                                  <p:stCondLst>
                                    <p:cond delay="0"/>
                                  </p:stCondLst>
                                  <p:childTnLst>
                                    <p:animMotion origin="layout" path="M 3.33333E-6 0.14735 C -0.02466 0.16054 -0.04931 0.17372 -0.06424 0.19223 C -0.07917 0.21073 -0.09115 0.23294 -0.09011 0.25815 C -0.08907 0.28337 -0.08177 0.32246 -0.05834 0.34397 C -0.0349 0.36549 0.01979 0.38214 0.05052 0.38746 C 0.08125 0.39278 0.10069 0.39972 0.12586 0.37566 C 0.15104 0.35161 0.19097 0.27967 0.20208 0.24242 C 0.21319 0.20518 0.21041 0.18089 0.19218 0.15267 C 0.17396 0.12445 0.12465 0.0886 0.09305 0.07356 C 0.06146 0.05852 0.03177 0.06014 0.00208 0.06176 " pathEditMode="relative" rAng="0" ptsTypes="aaaaaaaaaA">
                                      <p:cBhvr>
                                        <p:cTn id="58" dur="2000" fill="hold"/>
                                        <p:tgtEl>
                                          <p:spTgt spid="27"/>
                                        </p:tgtEl>
                                        <p:attrNameLst>
                                          <p:attrName>ppt_x</p:attrName>
                                          <p:attrName>ppt_y</p:attrName>
                                        </p:attrNameLst>
                                      </p:cBhvr>
                                      <p:rCtr x="61" y="82"/>
                                    </p:animMotion>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6" nodeType="clickEffect">
                                  <p:stCondLst>
                                    <p:cond delay="0"/>
                                  </p:stCondLst>
                                  <p:childTnLst>
                                    <p:animEffect transition="out" filter="fade">
                                      <p:cBhvr>
                                        <p:cTn id="62" dur="500"/>
                                        <p:tgtEl>
                                          <p:spTgt spid="27"/>
                                        </p:tgtEl>
                                      </p:cBhvr>
                                    </p:animEffect>
                                    <p:set>
                                      <p:cBhvr>
                                        <p:cTn id="63" dur="1" fill="hold">
                                          <p:stCondLst>
                                            <p:cond delay="499"/>
                                          </p:stCondLst>
                                        </p:cTn>
                                        <p:tgtEl>
                                          <p:spTgt spid="2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1"/>
                                        </p:tgtEl>
                                      </p:cBhvr>
                                    </p:animEffect>
                                    <p:set>
                                      <p:cBhvr>
                                        <p:cTn id="66" dur="1" fill="hold">
                                          <p:stCondLst>
                                            <p:cond delay="499"/>
                                          </p:stCondLst>
                                        </p:cTn>
                                        <p:tgtEl>
                                          <p:spTgt spid="3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0" presetClass="path" presetSubtype="0" accel="50000" decel="50000" fill="hold" grpId="1" nodeType="clickEffect">
                                  <p:stCondLst>
                                    <p:cond delay="0"/>
                                  </p:stCondLst>
                                  <p:childTnLst>
                                    <p:animMotion origin="layout" path="M 0 0 L 0 0.06662 " pathEditMode="relative" ptsTypes="AA">
                                      <p:cBhvr>
                                        <p:cTn id="97" dur="2000" fill="hold"/>
                                        <p:tgtEl>
                                          <p:spTgt spid="43"/>
                                        </p:tgtEl>
                                        <p:attrNameLst>
                                          <p:attrName>ppt_x</p:attrName>
                                          <p:attrName>ppt_y</p:attrName>
                                        </p:attrNameLst>
                                      </p:cBhvr>
                                    </p:animMotion>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grpId="2" nodeType="clickEffect">
                                  <p:stCondLst>
                                    <p:cond delay="0"/>
                                  </p:stCondLst>
                                  <p:childTnLst>
                                    <p:animMotion origin="layout" path="M 3.33333E-6 0.05552 L 3.33333E-6 0.14434 " pathEditMode="relative" rAng="0" ptsTypes="AA">
                                      <p:cBhvr>
                                        <p:cTn id="101" dur="2000" fill="hold"/>
                                        <p:tgtEl>
                                          <p:spTgt spid="43"/>
                                        </p:tgtEl>
                                        <p:attrNameLst>
                                          <p:attrName>ppt_x</p:attrName>
                                          <p:attrName>ppt_y</p:attrName>
                                        </p:attrNameLst>
                                      </p:cBhvr>
                                      <p:rCtr x="0" y="44"/>
                                    </p:animMotion>
                                  </p:childTnLst>
                                </p:cTn>
                              </p:par>
                            </p:childTnLst>
                          </p:cTn>
                        </p:par>
                      </p:childTnLst>
                    </p:cTn>
                  </p:par>
                  <p:par>
                    <p:cTn id="102" fill="hold">
                      <p:stCondLst>
                        <p:cond delay="indefinite"/>
                      </p:stCondLst>
                      <p:childTnLst>
                        <p:par>
                          <p:cTn id="103" fill="hold">
                            <p:stCondLst>
                              <p:cond delay="0"/>
                            </p:stCondLst>
                            <p:childTnLst>
                              <p:par>
                                <p:cTn id="104" presetID="0" presetClass="path" presetSubtype="0" accel="50000" decel="50000" fill="hold" grpId="3" nodeType="clickEffect">
                                  <p:stCondLst>
                                    <p:cond delay="0"/>
                                  </p:stCondLst>
                                  <p:childTnLst>
                                    <p:animMotion origin="layout" path="M 3.88889E-6 0.14434 C -0.02691 0.161 -0.05365 0.17788 -0.06823 0.19986 C -0.08282 0.22183 -0.09341 0.24959 -0.08802 0.27619 C -0.08264 0.3028 -0.06771 0.34189 -0.03559 0.35947 C -0.00348 0.37705 0.06823 0.39486 0.10503 0.38191 C 0.14184 0.36895 0.16979 0.31714 0.18524 0.28151 C 0.20069 0.24589 0.20989 0.20055 0.19809 0.16817 C 0.18628 0.13578 0.14739 0.10548 0.11389 0.08767 C 0.08038 0.06986 0.03871 0.06546 -0.00296 0.0613 " pathEditMode="relative" rAng="0" ptsTypes="aaaaaaaaA">
                                      <p:cBhvr>
                                        <p:cTn id="105" dur="2000" fill="hold"/>
                                        <p:tgtEl>
                                          <p:spTgt spid="43"/>
                                        </p:tgtEl>
                                        <p:attrNameLst>
                                          <p:attrName>ppt_x</p:attrName>
                                          <p:attrName>ppt_y</p:attrName>
                                        </p:attrNameLst>
                                      </p:cBhvr>
                                      <p:rCtr x="58" y="84"/>
                                    </p:animMotion>
                                  </p:childTnLst>
                                </p:cTn>
                              </p:par>
                              <p:par>
                                <p:cTn id="106" presetID="1" presetClass="entr" presetSubtype="0" fill="hold" nodeType="withEffect">
                                  <p:stCondLst>
                                    <p:cond delay="0"/>
                                  </p:stCondLst>
                                  <p:childTnLst>
                                    <p:set>
                                      <p:cBhvr>
                                        <p:cTn id="107" dur="1" fill="hold">
                                          <p:stCondLst>
                                            <p:cond delay="0"/>
                                          </p:stCondLst>
                                        </p:cTn>
                                        <p:tgtEl>
                                          <p:spTgt spid="40"/>
                                        </p:tgtEl>
                                        <p:attrNameLst>
                                          <p:attrName>style.visibility</p:attrName>
                                        </p:attrNameLst>
                                      </p:cBhvr>
                                      <p:to>
                                        <p:strVal val="visible"/>
                                      </p:to>
                                    </p:set>
                                  </p:childTnLst>
                                </p:cTn>
                              </p:par>
                              <p:par>
                                <p:cTn id="108" presetID="0" presetClass="path" presetSubtype="0" accel="50000" decel="50000" fill="hold" nodeType="withEffect">
                                  <p:stCondLst>
                                    <p:cond delay="0"/>
                                  </p:stCondLst>
                                  <p:childTnLst>
                                    <p:animMotion origin="layout" path="M 1.11022E-16 0.0111 L 0.09167 0.0111 " pathEditMode="relative" ptsTypes="AA">
                                      <p:cBhvr>
                                        <p:cTn id="109" dur="2000" fill="hold"/>
                                        <p:tgtEl>
                                          <p:spTgt spid="42"/>
                                        </p:tgtEl>
                                        <p:attrNameLst>
                                          <p:attrName>ppt_x</p:attrName>
                                          <p:attrName>ppt_y</p:attrName>
                                        </p:attrNameLst>
                                      </p:cBhvr>
                                    </p:animMotion>
                                  </p:childTnLst>
                                </p:cTn>
                              </p:par>
                            </p:childTnLst>
                          </p:cTn>
                        </p:par>
                      </p:childTnLst>
                    </p:cTn>
                  </p:par>
                  <p:par>
                    <p:cTn id="110" fill="hold">
                      <p:stCondLst>
                        <p:cond delay="indefinite"/>
                      </p:stCondLst>
                      <p:childTnLst>
                        <p:par>
                          <p:cTn id="111" fill="hold">
                            <p:stCondLst>
                              <p:cond delay="0"/>
                            </p:stCondLst>
                            <p:childTnLst>
                              <p:par>
                                <p:cTn id="112" presetID="0" presetClass="path" presetSubtype="0" accel="50000" decel="50000" fill="hold" grpId="4" nodeType="clickEffect">
                                  <p:stCondLst>
                                    <p:cond delay="0"/>
                                  </p:stCondLst>
                                  <p:childTnLst>
                                    <p:animMotion origin="layout" path="M 3.33333E-6 0.06662 L 3.33333E-6 0.14434 " pathEditMode="relative" rAng="0" ptsTypes="AA">
                                      <p:cBhvr>
                                        <p:cTn id="113" dur="2000" fill="hold"/>
                                        <p:tgtEl>
                                          <p:spTgt spid="43"/>
                                        </p:tgtEl>
                                        <p:attrNameLst>
                                          <p:attrName>ppt_x</p:attrName>
                                          <p:attrName>ppt_y</p:attrName>
                                        </p:attrNameLst>
                                      </p:cBhvr>
                                      <p:rCtr x="0" y="39"/>
                                    </p:animMotion>
                                  </p:childTnLst>
                                </p:cTn>
                              </p:par>
                            </p:childTnLst>
                          </p:cTn>
                        </p:par>
                      </p:childTnLst>
                    </p:cTn>
                  </p:par>
                  <p:par>
                    <p:cTn id="114" fill="hold">
                      <p:stCondLst>
                        <p:cond delay="indefinite"/>
                      </p:stCondLst>
                      <p:childTnLst>
                        <p:par>
                          <p:cTn id="115" fill="hold">
                            <p:stCondLst>
                              <p:cond delay="0"/>
                            </p:stCondLst>
                            <p:childTnLst>
                              <p:par>
                                <p:cTn id="116" presetID="0" presetClass="path" presetSubtype="0" accel="50000" decel="50000" fill="hold" nodeType="clickEffect">
                                  <p:stCondLst>
                                    <p:cond delay="0"/>
                                  </p:stCondLst>
                                  <p:childTnLst>
                                    <p:animMotion origin="layout" path="M 0.09167 0.0111 L 0.20833 0.0111 " pathEditMode="relative" ptsTypes="AA">
                                      <p:cBhvr>
                                        <p:cTn id="117" dur="2000" fill="hold"/>
                                        <p:tgtEl>
                                          <p:spTgt spid="42"/>
                                        </p:tgtEl>
                                        <p:attrNameLst>
                                          <p:attrName>ppt_x</p:attrName>
                                          <p:attrName>ppt_y</p:attrName>
                                        </p:attrNameLst>
                                      </p:cBhvr>
                                    </p:animMotion>
                                  </p:childTnLst>
                                </p:cTn>
                              </p:par>
                              <p:par>
                                <p:cTn id="118" presetID="1" presetClass="entr" presetSubtype="0" fill="hold" nodeType="withEffect">
                                  <p:stCondLst>
                                    <p:cond delay="0"/>
                                  </p:stCondLst>
                                  <p:childTnLst>
                                    <p:set>
                                      <p:cBhvr>
                                        <p:cTn id="119" dur="1" fill="hold">
                                          <p:stCondLst>
                                            <p:cond delay="0"/>
                                          </p:stCondLst>
                                        </p:cTn>
                                        <p:tgtEl>
                                          <p:spTgt spid="44"/>
                                        </p:tgtEl>
                                        <p:attrNameLst>
                                          <p:attrName>style.visibility</p:attrName>
                                        </p:attrNameLst>
                                      </p:cBhvr>
                                      <p:to>
                                        <p:strVal val="visible"/>
                                      </p:to>
                                    </p:set>
                                  </p:childTnLst>
                                </p:cTn>
                              </p:par>
                              <p:par>
                                <p:cTn id="120" presetID="0" presetClass="path" presetSubtype="0" accel="50000" decel="50000" fill="hold" grpId="5" nodeType="withEffect">
                                  <p:stCondLst>
                                    <p:cond delay="0"/>
                                  </p:stCondLst>
                                  <p:childTnLst>
                                    <p:animMotion origin="layout" path="M 3.33333E-6 0.14735 C -0.02466 0.16054 -0.04931 0.17372 -0.06424 0.19223 C -0.07917 0.21073 -0.09115 0.23294 -0.09011 0.25815 C -0.08907 0.28337 -0.08177 0.32246 -0.05834 0.34397 C -0.0349 0.36549 0.01979 0.38214 0.05052 0.38746 C 0.08125 0.39278 0.10069 0.39972 0.12586 0.37566 C 0.15104 0.35161 0.19097 0.27967 0.20208 0.24242 C 0.21319 0.20518 0.21041 0.18089 0.19218 0.15267 C 0.17396 0.12445 0.12465 0.0886 0.09305 0.07356 C 0.06146 0.05852 0.03177 0.06014 0.00208 0.06176 " pathEditMode="relative" rAng="0" ptsTypes="aaaaaaaaaA">
                                      <p:cBhvr>
                                        <p:cTn id="121" dur="2000" fill="hold"/>
                                        <p:tgtEl>
                                          <p:spTgt spid="43"/>
                                        </p:tgtEl>
                                        <p:attrNameLst>
                                          <p:attrName>ppt_x</p:attrName>
                                          <p:attrName>ppt_y</p:attrName>
                                        </p:attrNameLst>
                                      </p:cBhvr>
                                      <p:rCtr x="61" y="82"/>
                                    </p:animMotion>
                                  </p:childTnLst>
                                </p:cTn>
                              </p:par>
                            </p:childTnLst>
                          </p:cTn>
                        </p:par>
                      </p:childTnLst>
                    </p:cTn>
                  </p:par>
                  <p:par>
                    <p:cTn id="122" fill="hold">
                      <p:stCondLst>
                        <p:cond delay="indefinite"/>
                      </p:stCondLst>
                      <p:childTnLst>
                        <p:par>
                          <p:cTn id="123" fill="hold">
                            <p:stCondLst>
                              <p:cond delay="0"/>
                            </p:stCondLst>
                            <p:childTnLst>
                              <p:par>
                                <p:cTn id="124" presetID="0" presetClass="path" presetSubtype="0" accel="50000" decel="50000" fill="hold" grpId="6" nodeType="clickEffect">
                                  <p:stCondLst>
                                    <p:cond delay="0"/>
                                  </p:stCondLst>
                                  <p:childTnLst>
                                    <p:animMotion origin="layout" path="M -3.33333E-6 0.07772 L -3.33333E-6 0.14435 " pathEditMode="relative" rAng="0" ptsTypes="AA">
                                      <p:cBhvr>
                                        <p:cTn id="125" dur="2000" fill="hold"/>
                                        <p:tgtEl>
                                          <p:spTgt spid="43"/>
                                        </p:tgtEl>
                                        <p:attrNameLst>
                                          <p:attrName>ppt_x</p:attrName>
                                          <p:attrName>ppt_y</p:attrName>
                                        </p:attrNameLst>
                                      </p:cBhvr>
                                      <p:rCtr x="0" y="33"/>
                                    </p:animMotion>
                                  </p:childTnLst>
                                </p:cTn>
                              </p:par>
                            </p:childTnLst>
                          </p:cTn>
                        </p:par>
                      </p:childTnLst>
                    </p:cTn>
                  </p:par>
                  <p:par>
                    <p:cTn id="126" fill="hold">
                      <p:stCondLst>
                        <p:cond delay="indefinite"/>
                      </p:stCondLst>
                      <p:childTnLst>
                        <p:par>
                          <p:cTn id="127" fill="hold">
                            <p:stCondLst>
                              <p:cond delay="0"/>
                            </p:stCondLst>
                            <p:childTnLst>
                              <p:par>
                                <p:cTn id="128" presetID="0" presetClass="path" presetSubtype="0" accel="50000" decel="50000" fill="hold" nodeType="clickEffect">
                                  <p:stCondLst>
                                    <p:cond delay="0"/>
                                  </p:stCondLst>
                                  <p:childTnLst>
                                    <p:animMotion origin="layout" path="M 0.20833 0.0111 L 0.325 0.0111 " pathEditMode="relative" ptsTypes="AA">
                                      <p:cBhvr>
                                        <p:cTn id="129" dur="2000" fill="hold"/>
                                        <p:tgtEl>
                                          <p:spTgt spid="42"/>
                                        </p:tgtEl>
                                        <p:attrNameLst>
                                          <p:attrName>ppt_x</p:attrName>
                                          <p:attrName>ppt_y</p:attrName>
                                        </p:attrNameLst>
                                      </p:cBhvr>
                                    </p:animMotion>
                                  </p:childTnLst>
                                </p:cTn>
                              </p:par>
                              <p:par>
                                <p:cTn id="130" presetID="1"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childTnLst>
                                </p:cTn>
                              </p:par>
                              <p:par>
                                <p:cTn id="132" presetID="0" presetClass="path" presetSubtype="0" accel="50000" decel="50000" fill="hold" grpId="7" nodeType="withEffect">
                                  <p:stCondLst>
                                    <p:cond delay="0"/>
                                  </p:stCondLst>
                                  <p:childTnLst>
                                    <p:animMotion origin="layout" path="M -3.33333E-6 0.1455 C -0.02291 0.15684 -0.04566 0.16817 -0.06041 0.18899 C -0.07517 0.20981 -0.09184 0.24312 -0.08906 0.27088 C -0.08628 0.29864 -0.07257 0.33542 -0.04357 0.35531 C -0.01458 0.3752 0.04914 0.39672 0.08507 0.39093 C 0.12101 0.38515 0.15191 0.35508 0.17223 0.32084 C 0.19254 0.28661 0.21233 0.22114 0.20695 0.18506 C 0.20157 0.14897 0.16459 0.12515 0.13959 0.10456 C 0.11459 0.08397 0.07952 0.06662 0.05643 0.06107 C 0.03334 0.05552 0.01719 0.06338 0.00105 0.07148 " pathEditMode="relative" rAng="0" ptsTypes="aaaaaaaaaA">
                                      <p:cBhvr>
                                        <p:cTn id="133" dur="2000" fill="hold"/>
                                        <p:tgtEl>
                                          <p:spTgt spid="43"/>
                                        </p:tgtEl>
                                        <p:attrNameLst>
                                          <p:attrName>ppt_x</p:attrName>
                                          <p:attrName>ppt_y</p:attrName>
                                        </p:attrNameLst>
                                      </p:cBhvr>
                                      <p:rCtr x="60" y="80"/>
                                    </p:animMotion>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8" nodeType="clickEffect">
                                  <p:stCondLst>
                                    <p:cond delay="0"/>
                                  </p:stCondLst>
                                  <p:childTnLst>
                                    <p:animEffect transition="out" filter="fade">
                                      <p:cBhvr>
                                        <p:cTn id="137" dur="500"/>
                                        <p:tgtEl>
                                          <p:spTgt spid="43"/>
                                        </p:tgtEl>
                                      </p:cBhvr>
                                    </p:animEffect>
                                    <p:set>
                                      <p:cBhvr>
                                        <p:cTn id="138"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5" grpId="0"/>
      <p:bldP spid="26" grpId="0"/>
      <p:bldP spid="26" grpId="1"/>
      <p:bldP spid="27" grpId="0" animBg="1"/>
      <p:bldP spid="27" grpId="1" animBg="1"/>
      <p:bldP spid="27" grpId="2" animBg="1"/>
      <p:bldP spid="27" grpId="3" animBg="1"/>
      <p:bldP spid="27" grpId="4" animBg="1"/>
      <p:bldP spid="27" grpId="5" animBg="1"/>
      <p:bldP spid="27" grpId="6" animBg="1"/>
      <p:bldP spid="29" grpId="0"/>
      <p:bldP spid="29" grpId="1"/>
      <p:bldP spid="31" grpId="0"/>
      <p:bldP spid="31" grpId="1"/>
      <p:bldP spid="32" grpId="0"/>
      <p:bldP spid="33" grpId="0"/>
      <p:bldP spid="34" grpId="0"/>
      <p:bldP spid="35" grpId="0"/>
      <p:bldP spid="43" grpId="0" animBg="1"/>
      <p:bldP spid="43" grpId="1" animBg="1"/>
      <p:bldP spid="43" grpId="2" animBg="1"/>
      <p:bldP spid="43" grpId="3" animBg="1"/>
      <p:bldP spid="43" grpId="4" animBg="1"/>
      <p:bldP spid="43" grpId="5" animBg="1"/>
      <p:bldP spid="43" grpId="6" animBg="1"/>
      <p:bldP spid="43" grpId="7" animBg="1"/>
      <p:bldP spid="43" grpId="8"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11</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Overview</a:t>
            </a:r>
            <a:r>
              <a:rPr lang="fr-FR" sz="3200" b="1" dirty="0" smtClean="0">
                <a:effectLst>
                  <a:outerShdw blurRad="38100" dist="38100" dir="2700000" algn="tl">
                    <a:srgbClr val="C0C0C0"/>
                  </a:outerShdw>
                </a:effectLst>
              </a:rPr>
              <a:t> of </a:t>
            </a:r>
            <a:r>
              <a:rPr lang="fr-FR" sz="3200" b="1" dirty="0" err="1" smtClean="0">
                <a:effectLst>
                  <a:outerShdw blurRad="38100" dist="38100" dir="2700000" algn="tl">
                    <a:srgbClr val="C0C0C0"/>
                  </a:outerShdw>
                </a:effectLst>
              </a:rPr>
              <a:t>loops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0" y="1143000"/>
            <a:ext cx="9144000" cy="523220"/>
          </a:xfrm>
          <a:prstGeom prst="rect">
            <a:avLst/>
          </a:prstGeom>
          <a:noFill/>
        </p:spPr>
        <p:txBody>
          <a:bodyPr wrap="square" rtlCol="0">
            <a:spAutoFit/>
          </a:bodyPr>
          <a:lstStyle/>
          <a:p>
            <a:r>
              <a:rPr lang="en-GB" sz="2800" dirty="0" smtClean="0"/>
              <a:t>You can either loop over</a:t>
            </a:r>
            <a:endParaRPr lang="en-GB" sz="2800" dirty="0"/>
          </a:p>
        </p:txBody>
      </p:sp>
      <p:sp>
        <p:nvSpPr>
          <p:cNvPr id="18" name="TextBox 17"/>
          <p:cNvSpPr txBox="1"/>
          <p:nvPr/>
        </p:nvSpPr>
        <p:spPr>
          <a:xfrm>
            <a:off x="685800" y="1905000"/>
            <a:ext cx="6324600" cy="584775"/>
          </a:xfrm>
          <a:prstGeom prst="rect">
            <a:avLst/>
          </a:prstGeom>
          <a:noFill/>
        </p:spPr>
        <p:txBody>
          <a:bodyPr wrap="square" rtlCol="0">
            <a:spAutoFit/>
          </a:bodyPr>
          <a:lstStyle/>
          <a:p>
            <a:r>
              <a:rPr lang="en-GB" sz="3200" dirty="0" smtClean="0"/>
              <a:t>• a </a:t>
            </a:r>
            <a:r>
              <a:rPr lang="en-GB" sz="3200" dirty="0" smtClean="0">
                <a:solidFill>
                  <a:srgbClr val="FF0000"/>
                </a:solidFill>
              </a:rPr>
              <a:t>command</a:t>
            </a:r>
            <a:endParaRPr lang="en-GB" sz="3200" dirty="0">
              <a:solidFill>
                <a:srgbClr val="FF0000"/>
              </a:solidFill>
            </a:endParaRPr>
          </a:p>
        </p:txBody>
      </p:sp>
      <p:sp>
        <p:nvSpPr>
          <p:cNvPr id="32" name="TextBox 31"/>
          <p:cNvSpPr txBox="1"/>
          <p:nvPr/>
        </p:nvSpPr>
        <p:spPr>
          <a:xfrm>
            <a:off x="685800" y="4139625"/>
            <a:ext cx="6324600" cy="584775"/>
          </a:xfrm>
          <a:prstGeom prst="rect">
            <a:avLst/>
          </a:prstGeom>
          <a:noFill/>
        </p:spPr>
        <p:txBody>
          <a:bodyPr wrap="square" rtlCol="0">
            <a:spAutoFit/>
          </a:bodyPr>
          <a:lstStyle/>
          <a:p>
            <a:r>
              <a:rPr lang="en-GB" sz="3200" dirty="0" smtClean="0"/>
              <a:t>• a </a:t>
            </a:r>
            <a:r>
              <a:rPr lang="en-GB" sz="3200" dirty="0" smtClean="0">
                <a:solidFill>
                  <a:srgbClr val="FF0000"/>
                </a:solidFill>
              </a:rPr>
              <a:t>set</a:t>
            </a:r>
            <a:endParaRPr lang="en-GB" sz="3200" dirty="0">
              <a:solidFill>
                <a:srgbClr val="FF0000"/>
              </a:solidFill>
            </a:endParaRPr>
          </a:p>
        </p:txBody>
      </p:sp>
      <p:sp>
        <p:nvSpPr>
          <p:cNvPr id="39" name="TextBox 38"/>
          <p:cNvSpPr txBox="1"/>
          <p:nvPr/>
        </p:nvSpPr>
        <p:spPr>
          <a:xfrm>
            <a:off x="2438400" y="2514600"/>
            <a:ext cx="1371600" cy="707886"/>
          </a:xfrm>
          <a:prstGeom prst="rect">
            <a:avLst/>
          </a:prstGeom>
          <a:noFill/>
        </p:spPr>
        <p:txBody>
          <a:bodyPr wrap="square" rtlCol="0">
            <a:spAutoFit/>
          </a:bodyPr>
          <a:lstStyle/>
          <a:p>
            <a:r>
              <a:rPr lang="en-GB" sz="4000" b="1" dirty="0" smtClean="0">
                <a:solidFill>
                  <a:srgbClr val="0070C0"/>
                </a:solidFill>
              </a:rPr>
              <a:t>while</a:t>
            </a:r>
            <a:endParaRPr lang="en-GB" sz="4000" b="1" dirty="0">
              <a:solidFill>
                <a:srgbClr val="0070C0"/>
              </a:solidFill>
            </a:endParaRPr>
          </a:p>
        </p:txBody>
      </p:sp>
      <p:sp>
        <p:nvSpPr>
          <p:cNvPr id="41" name="TextBox 40"/>
          <p:cNvSpPr txBox="1"/>
          <p:nvPr/>
        </p:nvSpPr>
        <p:spPr>
          <a:xfrm>
            <a:off x="1676400" y="5181600"/>
            <a:ext cx="32766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Are there more items?</a:t>
            </a:r>
            <a:endParaRPr lang="en-GB" sz="2400" dirty="0">
              <a:solidFill>
                <a:srgbClr val="FF0000"/>
              </a:solidFill>
            </a:endParaRPr>
          </a:p>
        </p:txBody>
      </p:sp>
      <p:sp>
        <p:nvSpPr>
          <p:cNvPr id="46" name="TextBox 45"/>
          <p:cNvSpPr txBox="1"/>
          <p:nvPr/>
        </p:nvSpPr>
        <p:spPr>
          <a:xfrm>
            <a:off x="1905000" y="3124200"/>
            <a:ext cx="27432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Stop when reach 4</a:t>
            </a:r>
            <a:endParaRPr lang="en-GB" sz="2400" dirty="0">
              <a:solidFill>
                <a:srgbClr val="FF0000"/>
              </a:solidFill>
            </a:endParaRPr>
          </a:p>
        </p:txBody>
      </p:sp>
      <p:sp>
        <p:nvSpPr>
          <p:cNvPr id="47" name="TextBox 46"/>
          <p:cNvSpPr txBox="1"/>
          <p:nvPr/>
        </p:nvSpPr>
        <p:spPr>
          <a:xfrm>
            <a:off x="6324600" y="2514600"/>
            <a:ext cx="1371600" cy="707886"/>
          </a:xfrm>
          <a:prstGeom prst="rect">
            <a:avLst/>
          </a:prstGeom>
          <a:noFill/>
        </p:spPr>
        <p:txBody>
          <a:bodyPr wrap="square" rtlCol="0">
            <a:spAutoFit/>
          </a:bodyPr>
          <a:lstStyle/>
          <a:p>
            <a:r>
              <a:rPr lang="en-GB" sz="4000" b="1" dirty="0" smtClean="0">
                <a:solidFill>
                  <a:srgbClr val="0070C0"/>
                </a:solidFill>
              </a:rPr>
              <a:t>until</a:t>
            </a:r>
            <a:endParaRPr lang="en-GB" sz="4000" b="1" dirty="0">
              <a:solidFill>
                <a:srgbClr val="0070C0"/>
              </a:solidFill>
            </a:endParaRPr>
          </a:p>
        </p:txBody>
      </p:sp>
      <p:sp>
        <p:nvSpPr>
          <p:cNvPr id="48" name="TextBox 47"/>
          <p:cNvSpPr txBox="1"/>
          <p:nvPr/>
        </p:nvSpPr>
        <p:spPr>
          <a:xfrm>
            <a:off x="5105400" y="3124200"/>
            <a:ext cx="44958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Keep going as long as it’s not 4</a:t>
            </a:r>
            <a:endParaRPr lang="en-GB" sz="2400" dirty="0">
              <a:solidFill>
                <a:srgbClr val="FF0000"/>
              </a:solidFill>
            </a:endParaRPr>
          </a:p>
        </p:txBody>
      </p:sp>
      <p:sp>
        <p:nvSpPr>
          <p:cNvPr id="49" name="TextBox 48"/>
          <p:cNvSpPr txBox="1"/>
          <p:nvPr/>
        </p:nvSpPr>
        <p:spPr>
          <a:xfrm>
            <a:off x="2362200" y="4626114"/>
            <a:ext cx="1752600" cy="707886"/>
          </a:xfrm>
          <a:prstGeom prst="rect">
            <a:avLst/>
          </a:prstGeom>
          <a:noFill/>
        </p:spPr>
        <p:txBody>
          <a:bodyPr wrap="square" rtlCol="0">
            <a:spAutoFit/>
          </a:bodyPr>
          <a:lstStyle/>
          <a:p>
            <a:r>
              <a:rPr lang="en-GB" sz="4000" b="1" dirty="0" smtClean="0">
                <a:solidFill>
                  <a:srgbClr val="0070C0"/>
                </a:solidFill>
              </a:rPr>
              <a:t>for..in</a:t>
            </a:r>
            <a:endParaRPr lang="en-GB" sz="4000" b="1" dirty="0">
              <a:solidFill>
                <a:srgbClr val="0070C0"/>
              </a:solidFill>
            </a:endParaRPr>
          </a:p>
        </p:txBody>
      </p:sp>
      <p:sp>
        <p:nvSpPr>
          <p:cNvPr id="54" name="TextBox 53"/>
          <p:cNvSpPr txBox="1"/>
          <p:nvPr/>
        </p:nvSpPr>
        <p:spPr>
          <a:xfrm>
            <a:off x="5562600" y="5177135"/>
            <a:ext cx="3276600" cy="461665"/>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400" dirty="0" smtClean="0">
                <a:solidFill>
                  <a:srgbClr val="FF0000"/>
                </a:solidFill>
              </a:rPr>
              <a:t>Please pick from a menu</a:t>
            </a:r>
            <a:endParaRPr lang="en-GB" sz="2400" dirty="0">
              <a:solidFill>
                <a:srgbClr val="FF0000"/>
              </a:solidFill>
            </a:endParaRPr>
          </a:p>
        </p:txBody>
      </p:sp>
      <p:sp>
        <p:nvSpPr>
          <p:cNvPr id="55" name="TextBox 54"/>
          <p:cNvSpPr txBox="1"/>
          <p:nvPr/>
        </p:nvSpPr>
        <p:spPr>
          <a:xfrm>
            <a:off x="6248400" y="4621649"/>
            <a:ext cx="1752600" cy="707886"/>
          </a:xfrm>
          <a:prstGeom prst="rect">
            <a:avLst/>
          </a:prstGeom>
          <a:noFill/>
        </p:spPr>
        <p:txBody>
          <a:bodyPr wrap="square" rtlCol="0">
            <a:spAutoFit/>
          </a:bodyPr>
          <a:lstStyle/>
          <a:p>
            <a:r>
              <a:rPr lang="en-GB" sz="4000" b="1" dirty="0" smtClean="0">
                <a:solidFill>
                  <a:srgbClr val="0070C0"/>
                </a:solidFill>
              </a:rPr>
              <a:t>select</a:t>
            </a:r>
            <a:endParaRPr lang="en-GB" sz="4000" b="1" dirty="0">
              <a:solidFill>
                <a:srgbClr val="0070C0"/>
              </a:solidFill>
            </a:endParaRPr>
          </a:p>
        </p:txBody>
      </p:sp>
      <p:cxnSp>
        <p:nvCxnSpPr>
          <p:cNvPr id="57" name="Straight Connector 56"/>
          <p:cNvCxnSpPr/>
          <p:nvPr/>
        </p:nvCxnSpPr>
        <p:spPr>
          <a:xfrm rot="5400000" flipH="1" flipV="1">
            <a:off x="4267200" y="4495800"/>
            <a:ext cx="1828800" cy="137160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5432079" y="1845398"/>
            <a:ext cx="1041149" cy="390808"/>
          </a:xfrm>
          <a:custGeom>
            <a:avLst/>
            <a:gdLst>
              <a:gd name="connsiteX0" fmla="*/ 0 w 1041149"/>
              <a:gd name="connsiteY0" fmla="*/ 236899 h 390808"/>
              <a:gd name="connsiteX1" fmla="*/ 190123 w 1041149"/>
              <a:gd name="connsiteY1" fmla="*/ 28669 h 390808"/>
              <a:gd name="connsiteX2" fmla="*/ 624689 w 1041149"/>
              <a:gd name="connsiteY2" fmla="*/ 64883 h 390808"/>
              <a:gd name="connsiteX3" fmla="*/ 1041149 w 1041149"/>
              <a:gd name="connsiteY3" fmla="*/ 390808 h 390808"/>
            </a:gdLst>
            <a:ahLst/>
            <a:cxnLst>
              <a:cxn ang="0">
                <a:pos x="connsiteX0" y="connsiteY0"/>
              </a:cxn>
              <a:cxn ang="0">
                <a:pos x="connsiteX1" y="connsiteY1"/>
              </a:cxn>
              <a:cxn ang="0">
                <a:pos x="connsiteX2" y="connsiteY2"/>
              </a:cxn>
              <a:cxn ang="0">
                <a:pos x="connsiteX3" y="connsiteY3"/>
              </a:cxn>
            </a:cxnLst>
            <a:rect l="l" t="t" r="r" b="b"/>
            <a:pathLst>
              <a:path w="1041149" h="390808">
                <a:moveTo>
                  <a:pt x="0" y="236899"/>
                </a:moveTo>
                <a:cubicBezTo>
                  <a:pt x="43004" y="147118"/>
                  <a:pt x="86008" y="57338"/>
                  <a:pt x="190123" y="28669"/>
                </a:cubicBezTo>
                <a:cubicBezTo>
                  <a:pt x="294238" y="0"/>
                  <a:pt x="482851" y="4527"/>
                  <a:pt x="624689" y="64883"/>
                </a:cubicBezTo>
                <a:cubicBezTo>
                  <a:pt x="766527" y="125239"/>
                  <a:pt x="903838" y="258023"/>
                  <a:pt x="1041149" y="390808"/>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cxnSp>
        <p:nvCxnSpPr>
          <p:cNvPr id="60" name="Straight Arrow Connector 59"/>
          <p:cNvCxnSpPr>
            <a:stCxn id="58" idx="3"/>
          </p:cNvCxnSpPr>
          <p:nvPr/>
        </p:nvCxnSpPr>
        <p:spPr>
          <a:xfrm>
            <a:off x="6473228" y="2236206"/>
            <a:ext cx="308572" cy="3545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4038600" y="1992868"/>
            <a:ext cx="2514600" cy="369332"/>
          </a:xfrm>
          <a:prstGeom prst="rect">
            <a:avLst/>
          </a:prstGeom>
          <a:noFill/>
        </p:spPr>
        <p:txBody>
          <a:bodyPr wrap="square" rtlCol="0">
            <a:spAutoFit/>
          </a:bodyPr>
          <a:lstStyle/>
          <a:p>
            <a:r>
              <a:rPr lang="en-GB" dirty="0" smtClean="0"/>
              <a:t>Won’t bother with it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7" grpId="0"/>
      <p:bldP spid="48" grpId="0"/>
      <p:bldP spid="49" grpId="0"/>
      <p:bldP spid="54" grpId="0"/>
      <p:bldP spid="55" grpId="0"/>
      <p:bldP spid="58" grpId="0" animBg="1"/>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12</a:t>
            </a:r>
            <a:endParaRPr lang="fr-CA" dirty="0"/>
          </a:p>
        </p:txBody>
      </p:sp>
      <p:pic>
        <p:nvPicPr>
          <p:cNvPr id="7" name="Picture 3"/>
          <p:cNvPicPr>
            <a:picLocks noChangeAspect="1" noChangeArrowheads="1"/>
          </p:cNvPicPr>
          <p:nvPr/>
        </p:nvPicPr>
        <p:blipFill>
          <a:blip r:embed="rId3"/>
          <a:srcRect/>
          <a:stretch>
            <a:fillRect/>
          </a:stretch>
        </p:blipFill>
        <p:spPr bwMode="auto">
          <a:xfrm>
            <a:off x="614362" y="1135558"/>
            <a:ext cx="7843838" cy="3308350"/>
          </a:xfrm>
          <a:prstGeom prst="rect">
            <a:avLst/>
          </a:prstGeom>
          <a:noFill/>
          <a:ln w="9360">
            <a:noFill/>
            <a:miter lim="800000"/>
            <a:headEnd/>
            <a:tailEnd/>
          </a:ln>
        </p:spPr>
      </p:pic>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Overview</a:t>
            </a:r>
            <a:r>
              <a:rPr lang="fr-FR" sz="3200" b="1" dirty="0" smtClean="0">
                <a:effectLst>
                  <a:outerShdw blurRad="38100" dist="38100" dir="2700000" algn="tl">
                    <a:srgbClr val="C0C0C0"/>
                  </a:outerShdw>
                </a:effectLst>
              </a:rPr>
              <a:t> of </a:t>
            </a:r>
            <a:r>
              <a:rPr lang="fr-FR" sz="3200" b="1" dirty="0" err="1" smtClean="0">
                <a:effectLst>
                  <a:outerShdw blurRad="38100" dist="38100" dir="2700000" algn="tl">
                    <a:srgbClr val="C0C0C0"/>
                  </a:outerShdw>
                </a:effectLst>
              </a:rPr>
              <a:t>loops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28600" y="4800600"/>
            <a:ext cx="3195638" cy="677108"/>
          </a:xfrm>
          <a:prstGeom prst="rect">
            <a:avLst/>
          </a:prstGeom>
          <a:noFill/>
        </p:spPr>
        <p:txBody>
          <a:bodyPr wrap="square" rtlCol="0">
            <a:spAutoFit/>
          </a:bodyPr>
          <a:lstStyle/>
          <a:p>
            <a:pPr algn="ctr"/>
            <a:r>
              <a:rPr lang="en-GB" sz="1900" dirty="0" smtClean="0"/>
              <a:t>as long as it’s </a:t>
            </a:r>
            <a:r>
              <a:rPr lang="en-GB" sz="1900" b="1" dirty="0" smtClean="0">
                <a:solidFill>
                  <a:srgbClr val="FF0000"/>
                </a:solidFill>
              </a:rPr>
              <a:t>true</a:t>
            </a:r>
            <a:r>
              <a:rPr lang="en-GB" sz="1900" dirty="0" smtClean="0"/>
              <a:t> or </a:t>
            </a:r>
            <a:r>
              <a:rPr lang="en-GB" sz="1900" b="1" dirty="0" smtClean="0">
                <a:solidFill>
                  <a:srgbClr val="00B050"/>
                </a:solidFill>
              </a:rPr>
              <a:t>false</a:t>
            </a:r>
            <a:r>
              <a:rPr lang="en-GB" sz="1900" dirty="0" smtClean="0"/>
              <a:t>, keep doing it</a:t>
            </a:r>
            <a:endParaRPr lang="en-GB" sz="1900" dirty="0"/>
          </a:p>
        </p:txBody>
      </p:sp>
      <p:cxnSp>
        <p:nvCxnSpPr>
          <p:cNvPr id="17" name="Straight Arrow Connector 16"/>
          <p:cNvCxnSpPr/>
          <p:nvPr/>
        </p:nvCxnSpPr>
        <p:spPr>
          <a:xfrm rot="16200000" flipV="1">
            <a:off x="1338262" y="4297858"/>
            <a:ext cx="762000" cy="381000"/>
          </a:xfrm>
          <a:prstGeom prst="straightConnector1">
            <a:avLst/>
          </a:prstGeom>
          <a:ln w="5715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rot="5400000" flipH="1" flipV="1">
            <a:off x="2519362" y="4335958"/>
            <a:ext cx="762000" cy="304800"/>
          </a:xfrm>
          <a:prstGeom prst="straightConnector1">
            <a:avLst/>
          </a:prstGeom>
          <a:ln w="57150">
            <a:solidFill>
              <a:srgbClr val="00B050"/>
            </a:solidFill>
            <a:tailEnd type="arrow"/>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a:off x="3509962" y="5558879"/>
            <a:ext cx="4191000" cy="384721"/>
          </a:xfrm>
          <a:prstGeom prst="rect">
            <a:avLst/>
          </a:prstGeom>
          <a:noFill/>
        </p:spPr>
        <p:txBody>
          <a:bodyPr wrap="square" rtlCol="0">
            <a:spAutoFit/>
          </a:bodyPr>
          <a:lstStyle/>
          <a:p>
            <a:pPr algn="ctr"/>
            <a:r>
              <a:rPr lang="en-GB" sz="1900" dirty="0" smtClean="0"/>
              <a:t>process each item in a set</a:t>
            </a:r>
            <a:endParaRPr lang="en-GB" sz="1900" dirty="0"/>
          </a:p>
        </p:txBody>
      </p:sp>
      <p:sp>
        <p:nvSpPr>
          <p:cNvPr id="23" name="TextBox 22"/>
          <p:cNvSpPr txBox="1"/>
          <p:nvPr/>
        </p:nvSpPr>
        <p:spPr>
          <a:xfrm>
            <a:off x="6324600" y="4800601"/>
            <a:ext cx="2819400" cy="677108"/>
          </a:xfrm>
          <a:prstGeom prst="rect">
            <a:avLst/>
          </a:prstGeom>
          <a:noFill/>
        </p:spPr>
        <p:txBody>
          <a:bodyPr wrap="square" rtlCol="0">
            <a:spAutoFit/>
          </a:bodyPr>
          <a:lstStyle/>
          <a:p>
            <a:pPr algn="ctr"/>
            <a:r>
              <a:rPr lang="en-GB" sz="1900" dirty="0" smtClean="0"/>
              <a:t>ask the user to pick an item in a set (menu-like)</a:t>
            </a:r>
            <a:endParaRPr lang="en-GB" sz="1900" dirty="0"/>
          </a:p>
        </p:txBody>
      </p:sp>
      <p:cxnSp>
        <p:nvCxnSpPr>
          <p:cNvPr id="24" name="Straight Arrow Connector 23"/>
          <p:cNvCxnSpPr/>
          <p:nvPr/>
        </p:nvCxnSpPr>
        <p:spPr>
          <a:xfrm rot="5400000" flipH="1" flipV="1">
            <a:off x="5066856" y="4838256"/>
            <a:ext cx="1447800" cy="888"/>
          </a:xfrm>
          <a:prstGeom prst="straightConnector1">
            <a:avLst/>
          </a:prstGeom>
          <a:ln w="57150">
            <a:solidFill>
              <a:schemeClr val="tx1"/>
            </a:solidFill>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rot="5400000" flipH="1" flipV="1">
            <a:off x="7391844" y="4495356"/>
            <a:ext cx="762000" cy="888"/>
          </a:xfrm>
          <a:prstGeom prst="straightConnector1">
            <a:avLst/>
          </a:prstGeom>
          <a:ln w="57150">
            <a:solidFill>
              <a:schemeClr val="tx1"/>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13</a:t>
            </a:r>
            <a:endParaRPr lang="fr-CA" dirty="0"/>
          </a:p>
        </p:txBody>
      </p:sp>
      <p:sp>
        <p:nvSpPr>
          <p:cNvPr id="8" name="Text Box 4"/>
          <p:cNvSpPr txBox="1">
            <a:spLocks noChangeArrowheads="1"/>
          </p:cNvSpPr>
          <p:nvPr/>
        </p:nvSpPr>
        <p:spPr bwMode="auto">
          <a:xfrm>
            <a:off x="0" y="2665412"/>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2589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3351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14</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6" name="Picture 15" descr="24.gif"/>
          <p:cNvPicPr>
            <a:picLocks noChangeAspect="1"/>
          </p:cNvPicPr>
          <p:nvPr/>
        </p:nvPicPr>
        <p:blipFill>
          <a:blip r:embed="rId3"/>
          <a:srcRect t="34057" r="64548" b="51965"/>
          <a:stretch>
            <a:fillRect/>
          </a:stretch>
        </p:blipFill>
        <p:spPr>
          <a:xfrm>
            <a:off x="1905000" y="1066800"/>
            <a:ext cx="5562600" cy="1841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24.gif"/>
          <p:cNvPicPr>
            <a:picLocks noChangeAspect="1"/>
          </p:cNvPicPr>
          <p:nvPr/>
        </p:nvPicPr>
        <p:blipFill>
          <a:blip r:embed="rId3"/>
          <a:srcRect t="34057" r="64548" b="51965"/>
          <a:stretch>
            <a:fillRect/>
          </a:stretch>
        </p:blipFill>
        <p:spPr>
          <a:xfrm>
            <a:off x="1905000" y="3200400"/>
            <a:ext cx="5562600" cy="1841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Rectangle 19"/>
          <p:cNvSpPr/>
          <p:nvPr/>
        </p:nvSpPr>
        <p:spPr>
          <a:xfrm>
            <a:off x="2209800" y="32766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581400" y="3581400"/>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819400" y="3962400"/>
            <a:ext cx="23622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3505200" y="3429000"/>
            <a:ext cx="2514600" cy="523220"/>
          </a:xfrm>
          <a:prstGeom prst="rect">
            <a:avLst/>
          </a:prstGeom>
          <a:noFill/>
        </p:spPr>
        <p:txBody>
          <a:bodyPr wrap="square" rtlCol="0">
            <a:spAutoFit/>
          </a:bodyPr>
          <a:lstStyle/>
          <a:p>
            <a:pPr algn="ctr"/>
            <a:r>
              <a:rPr lang="en-GB" sz="2800" dirty="0" smtClean="0"/>
              <a:t>test command</a:t>
            </a:r>
            <a:endParaRPr lang="en-GB" sz="2800" dirty="0"/>
          </a:p>
        </p:txBody>
      </p:sp>
      <p:sp>
        <p:nvSpPr>
          <p:cNvPr id="27" name="TextBox 26"/>
          <p:cNvSpPr txBox="1"/>
          <p:nvPr/>
        </p:nvSpPr>
        <p:spPr>
          <a:xfrm>
            <a:off x="2514600" y="3962400"/>
            <a:ext cx="2514600" cy="523220"/>
          </a:xfrm>
          <a:prstGeom prst="rect">
            <a:avLst/>
          </a:prstGeom>
          <a:noFill/>
        </p:spPr>
        <p:txBody>
          <a:bodyPr wrap="square" rtlCol="0">
            <a:spAutoFit/>
          </a:bodyPr>
          <a:lstStyle/>
          <a:p>
            <a:pPr algn="ctr"/>
            <a:r>
              <a:rPr lang="en-GB" sz="2800" dirty="0" smtClean="0"/>
              <a:t>command list</a:t>
            </a:r>
            <a:endParaRPr lang="en-GB" sz="2800" dirty="0"/>
          </a:p>
        </p:txBody>
      </p:sp>
      <p:sp>
        <p:nvSpPr>
          <p:cNvPr id="29" name="TextBox 28"/>
          <p:cNvSpPr txBox="1"/>
          <p:nvPr/>
        </p:nvSpPr>
        <p:spPr>
          <a:xfrm>
            <a:off x="1371600" y="5257800"/>
            <a:ext cx="7162800" cy="646331"/>
          </a:xfrm>
          <a:prstGeom prst="rect">
            <a:avLst/>
          </a:prstGeom>
          <a:noFill/>
        </p:spPr>
        <p:txBody>
          <a:bodyPr wrap="square" rtlCol="0">
            <a:spAutoFit/>
          </a:bodyPr>
          <a:lstStyle/>
          <a:p>
            <a:r>
              <a:rPr lang="en-GB" sz="3600" dirty="0" smtClean="0"/>
              <a:t>Keep doing </a:t>
            </a:r>
            <a:r>
              <a:rPr lang="en-GB" sz="3600" dirty="0" smtClean="0">
                <a:solidFill>
                  <a:srgbClr val="00B0F0"/>
                </a:solidFill>
              </a:rPr>
              <a:t>this</a:t>
            </a:r>
            <a:r>
              <a:rPr lang="en-GB" sz="3600" dirty="0" smtClean="0"/>
              <a:t> as long as </a:t>
            </a:r>
            <a:r>
              <a:rPr lang="en-GB" sz="3600" dirty="0" smtClean="0">
                <a:solidFill>
                  <a:srgbClr val="00B050"/>
                </a:solidFill>
              </a:rPr>
              <a:t>that</a:t>
            </a:r>
            <a:r>
              <a:rPr lang="en-GB" sz="3600" dirty="0" smtClean="0"/>
              <a:t> holds</a:t>
            </a:r>
            <a:endParaRPr lang="en-GB" sz="3600" dirty="0"/>
          </a:p>
        </p:txBody>
      </p:sp>
      <p:cxnSp>
        <p:nvCxnSpPr>
          <p:cNvPr id="31" name="Straight Arrow Connector 30"/>
          <p:cNvCxnSpPr/>
          <p:nvPr/>
        </p:nvCxnSpPr>
        <p:spPr>
          <a:xfrm rot="5400000" flipH="1" flipV="1">
            <a:off x="3315494" y="4914900"/>
            <a:ext cx="989806" cy="794"/>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6200000" flipV="1">
            <a:off x="5258197" y="4038997"/>
            <a:ext cx="1676400" cy="1218406"/>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15</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24" name="Picture 23" descr="folder-icon-512x512.png"/>
          <p:cNvPicPr>
            <a:picLocks noChangeAspect="1"/>
          </p:cNvPicPr>
          <p:nvPr/>
        </p:nvPicPr>
        <p:blipFill>
          <a:blip r:embed="rId3"/>
          <a:stretch>
            <a:fillRect/>
          </a:stretch>
        </p:blipFill>
        <p:spPr>
          <a:xfrm>
            <a:off x="2057400" y="1447800"/>
            <a:ext cx="1600200" cy="1600200"/>
          </a:xfrm>
          <a:prstGeom prst="rect">
            <a:avLst/>
          </a:prstGeom>
        </p:spPr>
      </p:pic>
      <p:pic>
        <p:nvPicPr>
          <p:cNvPr id="28" name="Picture 27" descr="folder-icon-512x512.png"/>
          <p:cNvPicPr>
            <a:picLocks noChangeAspect="1"/>
          </p:cNvPicPr>
          <p:nvPr/>
        </p:nvPicPr>
        <p:blipFill>
          <a:blip r:embed="rId3"/>
          <a:stretch>
            <a:fillRect/>
          </a:stretch>
        </p:blipFill>
        <p:spPr>
          <a:xfrm>
            <a:off x="5791200" y="1447800"/>
            <a:ext cx="1600200" cy="1600200"/>
          </a:xfrm>
          <a:prstGeom prst="rect">
            <a:avLst/>
          </a:prstGeom>
        </p:spPr>
      </p:pic>
      <p:sp>
        <p:nvSpPr>
          <p:cNvPr id="30" name="TextBox 29"/>
          <p:cNvSpPr txBox="1"/>
          <p:nvPr/>
        </p:nvSpPr>
        <p:spPr>
          <a:xfrm>
            <a:off x="2133600" y="2057400"/>
            <a:ext cx="1524000" cy="369332"/>
          </a:xfrm>
          <a:prstGeom prst="rect">
            <a:avLst/>
          </a:prstGeom>
          <a:noFill/>
        </p:spPr>
        <p:txBody>
          <a:bodyPr wrap="square" rtlCol="0">
            <a:spAutoFit/>
          </a:bodyPr>
          <a:lstStyle/>
          <a:p>
            <a:pPr algn="ctr"/>
            <a:r>
              <a:rPr lang="en-GB" dirty="0" smtClean="0"/>
              <a:t>Group 1</a:t>
            </a:r>
            <a:endParaRPr lang="en-GB" dirty="0"/>
          </a:p>
        </p:txBody>
      </p:sp>
      <p:sp>
        <p:nvSpPr>
          <p:cNvPr id="32" name="TextBox 31"/>
          <p:cNvSpPr txBox="1"/>
          <p:nvPr/>
        </p:nvSpPr>
        <p:spPr>
          <a:xfrm>
            <a:off x="5867400" y="2057400"/>
            <a:ext cx="1524000" cy="369332"/>
          </a:xfrm>
          <a:prstGeom prst="rect">
            <a:avLst/>
          </a:prstGeom>
          <a:noFill/>
        </p:spPr>
        <p:txBody>
          <a:bodyPr wrap="square" rtlCol="0">
            <a:spAutoFit/>
          </a:bodyPr>
          <a:lstStyle/>
          <a:p>
            <a:pPr algn="ctr"/>
            <a:r>
              <a:rPr lang="en-GB" dirty="0" smtClean="0"/>
              <a:t>Group 8</a:t>
            </a:r>
            <a:endParaRPr lang="en-GB" dirty="0"/>
          </a:p>
        </p:txBody>
      </p:sp>
      <p:sp>
        <p:nvSpPr>
          <p:cNvPr id="34" name="TextBox 33"/>
          <p:cNvSpPr txBox="1"/>
          <p:nvPr/>
        </p:nvSpPr>
        <p:spPr>
          <a:xfrm>
            <a:off x="3886200" y="1676400"/>
            <a:ext cx="1524000" cy="830997"/>
          </a:xfrm>
          <a:prstGeom prst="rect">
            <a:avLst/>
          </a:prstGeom>
          <a:noFill/>
        </p:spPr>
        <p:txBody>
          <a:bodyPr wrap="square" rtlCol="0">
            <a:spAutoFit/>
          </a:bodyPr>
          <a:lstStyle/>
          <a:p>
            <a:pPr algn="ctr"/>
            <a:r>
              <a:rPr lang="en-GB" sz="4800" dirty="0" smtClean="0"/>
              <a:t>...</a:t>
            </a:r>
            <a:endParaRPr lang="en-GB" sz="4800" dirty="0"/>
          </a:p>
        </p:txBody>
      </p:sp>
      <p:sp>
        <p:nvSpPr>
          <p:cNvPr id="17" name="TextBox 16"/>
          <p:cNvSpPr txBox="1"/>
          <p:nvPr/>
        </p:nvSpPr>
        <p:spPr>
          <a:xfrm>
            <a:off x="838200" y="3119735"/>
            <a:ext cx="8305800" cy="461665"/>
          </a:xfrm>
          <a:prstGeom prst="rect">
            <a:avLst/>
          </a:prstGeom>
          <a:noFill/>
        </p:spPr>
        <p:txBody>
          <a:bodyPr wrap="square" rtlCol="0">
            <a:spAutoFit/>
          </a:bodyPr>
          <a:lstStyle/>
          <a:p>
            <a:pPr>
              <a:buFont typeface="Arial" pitchFamily="34" charset="0"/>
              <a:buChar char="•"/>
            </a:pPr>
            <a:r>
              <a:rPr lang="en-GB" sz="2400" dirty="0" smtClean="0"/>
              <a:t> Keep on doing an operation until the user decides otherwise</a:t>
            </a:r>
            <a:endParaRPr lang="en-GB" sz="2400" dirty="0"/>
          </a:p>
        </p:txBody>
      </p:sp>
      <p:pic>
        <p:nvPicPr>
          <p:cNvPr id="18" name="Picture 17" descr="lucky-dime-caper-the-starring-donald-duck-e-000.png"/>
          <p:cNvPicPr>
            <a:picLocks noChangeAspect="1"/>
          </p:cNvPicPr>
          <p:nvPr/>
        </p:nvPicPr>
        <p:blipFill>
          <a:blip r:embed="rId4"/>
          <a:srcRect t="14493" b="27536"/>
          <a:stretch>
            <a:fillRect/>
          </a:stretch>
        </p:blipFill>
        <p:spPr>
          <a:xfrm>
            <a:off x="2971800" y="3581400"/>
            <a:ext cx="3505200" cy="1524000"/>
          </a:xfrm>
          <a:prstGeom prst="rect">
            <a:avLst/>
          </a:prstGeom>
        </p:spPr>
      </p:pic>
      <p:sp>
        <p:nvSpPr>
          <p:cNvPr id="20" name="TextBox 19"/>
          <p:cNvSpPr txBox="1"/>
          <p:nvPr/>
        </p:nvSpPr>
        <p:spPr>
          <a:xfrm>
            <a:off x="838200" y="5100935"/>
            <a:ext cx="8305800" cy="461665"/>
          </a:xfrm>
          <a:prstGeom prst="rect">
            <a:avLst/>
          </a:prstGeom>
          <a:noFill/>
        </p:spPr>
        <p:txBody>
          <a:bodyPr wrap="square" rtlCol="0">
            <a:spAutoFit/>
          </a:bodyPr>
          <a:lstStyle/>
          <a:p>
            <a:pPr>
              <a:buFont typeface="Arial" pitchFamily="34" charset="0"/>
              <a:buChar char="•"/>
            </a:pPr>
            <a:r>
              <a:rPr lang="en-GB" sz="2400" dirty="0" smtClean="0"/>
              <a:t> Waiting for resources to become available</a:t>
            </a:r>
            <a:endParaRPr lang="en-GB" sz="2400" dirty="0"/>
          </a:p>
        </p:txBody>
      </p:sp>
      <p:pic>
        <p:nvPicPr>
          <p:cNvPr id="21" name="Picture 20" descr="Program-icon.png"/>
          <p:cNvPicPr>
            <a:picLocks noChangeAspect="1"/>
          </p:cNvPicPr>
          <p:nvPr/>
        </p:nvPicPr>
        <p:blipFill>
          <a:blip r:embed="rId5"/>
          <a:stretch>
            <a:fillRect/>
          </a:stretch>
        </p:blipFill>
        <p:spPr>
          <a:xfrm>
            <a:off x="2590800" y="5410200"/>
            <a:ext cx="975360" cy="975360"/>
          </a:xfrm>
          <a:prstGeom prst="rect">
            <a:avLst/>
          </a:prstGeom>
        </p:spPr>
      </p:pic>
      <p:pic>
        <p:nvPicPr>
          <p:cNvPr id="25" name="Picture 24" descr="Simple_icon_time.svg.png"/>
          <p:cNvPicPr>
            <a:picLocks noChangeAspect="1"/>
          </p:cNvPicPr>
          <p:nvPr/>
        </p:nvPicPr>
        <p:blipFill>
          <a:blip r:embed="rId6" cstate="print"/>
          <a:stretch>
            <a:fillRect/>
          </a:stretch>
        </p:blipFill>
        <p:spPr>
          <a:xfrm>
            <a:off x="3200400" y="5562600"/>
            <a:ext cx="857250" cy="685800"/>
          </a:xfrm>
          <a:prstGeom prst="rect">
            <a:avLst/>
          </a:prstGeom>
        </p:spPr>
      </p:pic>
      <p:pic>
        <p:nvPicPr>
          <p:cNvPr id="26" name="Picture 25" descr="Printer_Picture.png"/>
          <p:cNvPicPr>
            <a:picLocks noChangeAspect="1"/>
          </p:cNvPicPr>
          <p:nvPr/>
        </p:nvPicPr>
        <p:blipFill>
          <a:blip r:embed="rId7" cstate="print"/>
          <a:stretch>
            <a:fillRect/>
          </a:stretch>
        </p:blipFill>
        <p:spPr>
          <a:xfrm>
            <a:off x="4953000" y="5486400"/>
            <a:ext cx="746760" cy="746760"/>
          </a:xfrm>
          <a:prstGeom prst="rect">
            <a:avLst/>
          </a:prstGeom>
        </p:spPr>
      </p:pic>
      <p:cxnSp>
        <p:nvCxnSpPr>
          <p:cNvPr id="29" name="Straight Arrow Connector 28"/>
          <p:cNvCxnSpPr/>
          <p:nvPr/>
        </p:nvCxnSpPr>
        <p:spPr>
          <a:xfrm>
            <a:off x="3810000" y="6096000"/>
            <a:ext cx="1143000"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2" grpId="0"/>
      <p:bldP spid="34" grpId="0"/>
      <p:bldP spid="17"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16</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7" name="Picture 16" descr="while1.gif"/>
          <p:cNvPicPr>
            <a:picLocks noChangeAspect="1"/>
          </p:cNvPicPr>
          <p:nvPr/>
        </p:nvPicPr>
        <p:blipFill>
          <a:blip r:embed="rId3"/>
          <a:stretch>
            <a:fillRect/>
          </a:stretch>
        </p:blipFill>
        <p:spPr>
          <a:xfrm>
            <a:off x="152400" y="1676400"/>
            <a:ext cx="4724400" cy="2813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4953000" y="2286000"/>
            <a:ext cx="4191000" cy="707886"/>
          </a:xfrm>
          <a:prstGeom prst="rect">
            <a:avLst/>
          </a:prstGeom>
          <a:noFill/>
        </p:spPr>
        <p:txBody>
          <a:bodyPr wrap="square" rtlCol="0">
            <a:spAutoFit/>
          </a:bodyPr>
          <a:lstStyle/>
          <a:p>
            <a:r>
              <a:rPr lang="en-GB" sz="2000" b="1" i="1" dirty="0" smtClean="0"/>
              <a:t>Example 1:</a:t>
            </a:r>
          </a:p>
          <a:p>
            <a:r>
              <a:rPr lang="en-GB" sz="2000" dirty="0" smtClean="0"/>
              <a:t>Create folders for groups 3 to 9</a:t>
            </a:r>
            <a:endParaRPr lang="en-GB" sz="2000" dirty="0"/>
          </a:p>
        </p:txBody>
      </p:sp>
      <p:pic>
        <p:nvPicPr>
          <p:cNvPr id="18" name="Picture 17" descr="while2.gif"/>
          <p:cNvPicPr>
            <a:picLocks noChangeAspect="1"/>
          </p:cNvPicPr>
          <p:nvPr/>
        </p:nvPicPr>
        <p:blipFill>
          <a:blip r:embed="rId4"/>
          <a:stretch>
            <a:fillRect/>
          </a:stretch>
        </p:blipFill>
        <p:spPr>
          <a:xfrm>
            <a:off x="1295400" y="4343400"/>
            <a:ext cx="7530495"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17</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7" name="Picture 16" descr="while1.gif"/>
          <p:cNvPicPr>
            <a:picLocks noChangeAspect="1"/>
          </p:cNvPicPr>
          <p:nvPr/>
        </p:nvPicPr>
        <p:blipFill>
          <a:blip r:embed="rId3"/>
          <a:stretch>
            <a:fillRect/>
          </a:stretch>
        </p:blipFill>
        <p:spPr>
          <a:xfrm>
            <a:off x="152400" y="1676400"/>
            <a:ext cx="4724400" cy="2813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4953000" y="2286000"/>
            <a:ext cx="4191000" cy="707886"/>
          </a:xfrm>
          <a:prstGeom prst="rect">
            <a:avLst/>
          </a:prstGeom>
          <a:noFill/>
        </p:spPr>
        <p:txBody>
          <a:bodyPr wrap="square" rtlCol="0">
            <a:spAutoFit/>
          </a:bodyPr>
          <a:lstStyle/>
          <a:p>
            <a:r>
              <a:rPr lang="en-GB" sz="2000" b="1" i="1" dirty="0" smtClean="0"/>
              <a:t>How would you change the script to create folders numbered </a:t>
            </a:r>
            <a:r>
              <a:rPr lang="en-GB" sz="2000" b="1" i="1" dirty="0" smtClean="0">
                <a:solidFill>
                  <a:srgbClr val="FF0000"/>
                </a:solidFill>
              </a:rPr>
              <a:t>10</a:t>
            </a:r>
            <a:r>
              <a:rPr lang="en-GB" sz="2000" b="1" i="1" dirty="0" smtClean="0"/>
              <a:t> to </a:t>
            </a:r>
            <a:r>
              <a:rPr lang="en-GB" sz="2000" b="1" i="1" dirty="0" smtClean="0">
                <a:solidFill>
                  <a:srgbClr val="FF0000"/>
                </a:solidFill>
              </a:rPr>
              <a:t>15</a:t>
            </a:r>
            <a:r>
              <a:rPr lang="en-GB" sz="2000" b="1" i="1" dirty="0" smtClean="0"/>
              <a:t>?</a:t>
            </a:r>
            <a:endParaRPr lang="en-GB" sz="2000" dirty="0"/>
          </a:p>
        </p:txBody>
      </p:sp>
      <p:sp>
        <p:nvSpPr>
          <p:cNvPr id="15" name="TextBox 14"/>
          <p:cNvSpPr txBox="1"/>
          <p:nvPr/>
        </p:nvSpPr>
        <p:spPr>
          <a:xfrm>
            <a:off x="762000" y="2891135"/>
            <a:ext cx="609600" cy="400110"/>
          </a:xfrm>
          <a:prstGeom prst="rect">
            <a:avLst/>
          </a:prstGeom>
          <a:solidFill>
            <a:schemeClr val="bg1"/>
          </a:solidFill>
        </p:spPr>
        <p:txBody>
          <a:bodyPr wrap="square" rtlCol="0">
            <a:spAutoFit/>
          </a:bodyPr>
          <a:lstStyle/>
          <a:p>
            <a:r>
              <a:rPr lang="en-GB" sz="2000" dirty="0" smtClean="0"/>
              <a:t>10</a:t>
            </a:r>
            <a:endParaRPr lang="en-GB" sz="2000" dirty="0"/>
          </a:p>
        </p:txBody>
      </p:sp>
      <p:sp>
        <p:nvSpPr>
          <p:cNvPr id="16" name="TextBox 15"/>
          <p:cNvSpPr txBox="1"/>
          <p:nvPr/>
        </p:nvSpPr>
        <p:spPr>
          <a:xfrm>
            <a:off x="3048000" y="3200400"/>
            <a:ext cx="457200" cy="400110"/>
          </a:xfrm>
          <a:prstGeom prst="rect">
            <a:avLst/>
          </a:prstGeom>
          <a:solidFill>
            <a:schemeClr val="bg1"/>
          </a:solidFill>
        </p:spPr>
        <p:txBody>
          <a:bodyPr wrap="square" rtlCol="0">
            <a:spAutoFit/>
          </a:bodyPr>
          <a:lstStyle/>
          <a:p>
            <a:r>
              <a:rPr lang="en-GB" sz="2000" dirty="0" smtClean="0"/>
              <a:t>16</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18</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7" name="Picture 16" descr="while1.gif"/>
          <p:cNvPicPr>
            <a:picLocks noChangeAspect="1"/>
          </p:cNvPicPr>
          <p:nvPr/>
        </p:nvPicPr>
        <p:blipFill>
          <a:blip r:embed="rId3"/>
          <a:stretch>
            <a:fillRect/>
          </a:stretch>
        </p:blipFill>
        <p:spPr>
          <a:xfrm>
            <a:off x="152400" y="1676400"/>
            <a:ext cx="4724400" cy="2813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4953000" y="2286000"/>
            <a:ext cx="4191000" cy="707886"/>
          </a:xfrm>
          <a:prstGeom prst="rect">
            <a:avLst/>
          </a:prstGeom>
          <a:noFill/>
        </p:spPr>
        <p:txBody>
          <a:bodyPr wrap="square" rtlCol="0">
            <a:spAutoFit/>
          </a:bodyPr>
          <a:lstStyle/>
          <a:p>
            <a:r>
              <a:rPr lang="en-GB" sz="2000" b="1" i="1" dirty="0" smtClean="0"/>
              <a:t>How would you change the script to create folders numbered </a:t>
            </a:r>
            <a:r>
              <a:rPr lang="en-GB" sz="2000" b="1" i="1" dirty="0" smtClean="0">
                <a:solidFill>
                  <a:srgbClr val="FF0000"/>
                </a:solidFill>
              </a:rPr>
              <a:t>15</a:t>
            </a:r>
            <a:r>
              <a:rPr lang="en-GB" sz="2000" b="1" i="1" dirty="0" smtClean="0"/>
              <a:t> to </a:t>
            </a:r>
            <a:r>
              <a:rPr lang="en-GB" sz="2000" b="1" i="1" dirty="0" smtClean="0">
                <a:solidFill>
                  <a:srgbClr val="FF0000"/>
                </a:solidFill>
              </a:rPr>
              <a:t>10</a:t>
            </a:r>
            <a:r>
              <a:rPr lang="en-GB" sz="2000" b="1" i="1" dirty="0" smtClean="0"/>
              <a:t>?</a:t>
            </a:r>
            <a:endParaRPr lang="en-GB" sz="2000" dirty="0"/>
          </a:p>
        </p:txBody>
      </p:sp>
      <p:sp>
        <p:nvSpPr>
          <p:cNvPr id="15" name="TextBox 14"/>
          <p:cNvSpPr txBox="1"/>
          <p:nvPr/>
        </p:nvSpPr>
        <p:spPr>
          <a:xfrm>
            <a:off x="762000" y="2891135"/>
            <a:ext cx="609600" cy="400110"/>
          </a:xfrm>
          <a:prstGeom prst="rect">
            <a:avLst/>
          </a:prstGeom>
          <a:solidFill>
            <a:schemeClr val="bg1"/>
          </a:solidFill>
        </p:spPr>
        <p:txBody>
          <a:bodyPr wrap="square" rtlCol="0">
            <a:spAutoFit/>
          </a:bodyPr>
          <a:lstStyle/>
          <a:p>
            <a:r>
              <a:rPr lang="en-GB" sz="2000" dirty="0" smtClean="0"/>
              <a:t>10</a:t>
            </a:r>
            <a:endParaRPr lang="en-GB" sz="2000" dirty="0"/>
          </a:p>
        </p:txBody>
      </p:sp>
      <p:sp>
        <p:nvSpPr>
          <p:cNvPr id="16" name="TextBox 15"/>
          <p:cNvSpPr txBox="1"/>
          <p:nvPr/>
        </p:nvSpPr>
        <p:spPr>
          <a:xfrm>
            <a:off x="3048000" y="3200400"/>
            <a:ext cx="457200" cy="400110"/>
          </a:xfrm>
          <a:prstGeom prst="rect">
            <a:avLst/>
          </a:prstGeom>
          <a:solidFill>
            <a:schemeClr val="bg1"/>
          </a:solidFill>
        </p:spPr>
        <p:txBody>
          <a:bodyPr wrap="square" rtlCol="0">
            <a:spAutoFit/>
          </a:bodyPr>
          <a:lstStyle/>
          <a:p>
            <a:r>
              <a:rPr lang="en-GB" sz="2000" dirty="0" smtClean="0"/>
              <a:t>16</a:t>
            </a:r>
            <a:endParaRPr lang="en-GB" sz="2000" dirty="0"/>
          </a:p>
        </p:txBody>
      </p:sp>
      <p:sp>
        <p:nvSpPr>
          <p:cNvPr id="18" name="TextBox 17"/>
          <p:cNvSpPr txBox="1"/>
          <p:nvPr/>
        </p:nvSpPr>
        <p:spPr>
          <a:xfrm>
            <a:off x="4953000" y="3316069"/>
            <a:ext cx="4191000" cy="646331"/>
          </a:xfrm>
          <a:prstGeom prst="rect">
            <a:avLst/>
          </a:prstGeom>
          <a:noFill/>
        </p:spPr>
        <p:txBody>
          <a:bodyPr wrap="square" rtlCol="0">
            <a:spAutoFit/>
          </a:bodyPr>
          <a:lstStyle/>
          <a:p>
            <a:pPr algn="ctr"/>
            <a:r>
              <a:rPr lang="en-GB" dirty="0" smtClean="0"/>
              <a:t>If the ordering doesn’t matter, it’s up to you whether to count up or down...</a:t>
            </a:r>
            <a:endParaRPr lang="en-GB" dirty="0"/>
          </a:p>
        </p:txBody>
      </p:sp>
      <p:sp>
        <p:nvSpPr>
          <p:cNvPr id="21" name="TextBox 20"/>
          <p:cNvSpPr txBox="1"/>
          <p:nvPr/>
        </p:nvSpPr>
        <p:spPr>
          <a:xfrm>
            <a:off x="762000" y="2895600"/>
            <a:ext cx="609600" cy="400110"/>
          </a:xfrm>
          <a:prstGeom prst="rect">
            <a:avLst/>
          </a:prstGeom>
          <a:solidFill>
            <a:schemeClr val="bg1"/>
          </a:solidFill>
        </p:spPr>
        <p:txBody>
          <a:bodyPr wrap="square" rtlCol="0">
            <a:spAutoFit/>
          </a:bodyPr>
          <a:lstStyle/>
          <a:p>
            <a:r>
              <a:rPr lang="en-GB" sz="2000" dirty="0" smtClean="0"/>
              <a:t>15</a:t>
            </a:r>
            <a:endParaRPr lang="en-GB" sz="2000" dirty="0"/>
          </a:p>
        </p:txBody>
      </p:sp>
      <p:sp>
        <p:nvSpPr>
          <p:cNvPr id="23" name="TextBox 22"/>
          <p:cNvSpPr txBox="1"/>
          <p:nvPr/>
        </p:nvSpPr>
        <p:spPr>
          <a:xfrm>
            <a:off x="2438400" y="3181290"/>
            <a:ext cx="1143000" cy="400110"/>
          </a:xfrm>
          <a:prstGeom prst="rect">
            <a:avLst/>
          </a:prstGeom>
          <a:solidFill>
            <a:schemeClr val="bg1"/>
          </a:solidFill>
        </p:spPr>
        <p:txBody>
          <a:bodyPr wrap="square" rtlCol="0">
            <a:spAutoFit/>
          </a:bodyPr>
          <a:lstStyle/>
          <a:p>
            <a:r>
              <a:rPr lang="en-GB" sz="2000" dirty="0" smtClean="0"/>
              <a:t>-</a:t>
            </a:r>
            <a:r>
              <a:rPr lang="en-GB" sz="2000" dirty="0" err="1" smtClean="0"/>
              <a:t>gt</a:t>
            </a:r>
            <a:r>
              <a:rPr lang="en-GB" sz="2000" dirty="0" smtClean="0"/>
              <a:t>      9</a:t>
            </a:r>
            <a:endParaRPr lang="en-GB" sz="2000" dirty="0"/>
          </a:p>
        </p:txBody>
      </p:sp>
      <p:sp>
        <p:nvSpPr>
          <p:cNvPr id="24" name="TextBox 23"/>
          <p:cNvSpPr txBox="1"/>
          <p:nvPr/>
        </p:nvSpPr>
        <p:spPr>
          <a:xfrm>
            <a:off x="2286000" y="3810000"/>
            <a:ext cx="228600" cy="400110"/>
          </a:xfrm>
          <a:prstGeom prst="rect">
            <a:avLst/>
          </a:prstGeom>
          <a:solidFill>
            <a:schemeClr val="bg1"/>
          </a:solidFill>
        </p:spPr>
        <p:txBody>
          <a:bodyPr wrap="square" rtlCol="0">
            <a:spAutoFit/>
          </a:bodyPr>
          <a:lstStyle/>
          <a:p>
            <a:r>
              <a:rPr lang="en-GB" sz="2000" dirty="0" smtClean="0"/>
              <a:t>-</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p:bldP spid="21"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19</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7" name="Picture 16" descr="while1.gif"/>
          <p:cNvPicPr>
            <a:picLocks noChangeAspect="1"/>
          </p:cNvPicPr>
          <p:nvPr/>
        </p:nvPicPr>
        <p:blipFill>
          <a:blip r:embed="rId3"/>
          <a:stretch>
            <a:fillRect/>
          </a:stretch>
        </p:blipFill>
        <p:spPr>
          <a:xfrm>
            <a:off x="152400" y="1676400"/>
            <a:ext cx="4724400" cy="2813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4953000" y="2286000"/>
            <a:ext cx="4191000" cy="1015663"/>
          </a:xfrm>
          <a:prstGeom prst="rect">
            <a:avLst/>
          </a:prstGeom>
          <a:noFill/>
        </p:spPr>
        <p:txBody>
          <a:bodyPr wrap="square" rtlCol="0">
            <a:spAutoFit/>
          </a:bodyPr>
          <a:lstStyle/>
          <a:p>
            <a:r>
              <a:rPr lang="en-GB" sz="2000" b="1" i="1" dirty="0" smtClean="0"/>
              <a:t>How would you change the script to create folders with odd numbers, 1, 3, 5, ... </a:t>
            </a:r>
            <a:r>
              <a:rPr lang="en-GB" sz="2000" b="1" i="1" dirty="0" err="1" smtClean="0"/>
              <a:t>til</a:t>
            </a:r>
            <a:r>
              <a:rPr lang="en-GB" sz="2000" b="1" i="1" dirty="0" smtClean="0"/>
              <a:t> 11?</a:t>
            </a:r>
            <a:endParaRPr lang="en-GB" sz="2000" dirty="0"/>
          </a:p>
        </p:txBody>
      </p:sp>
      <p:sp>
        <p:nvSpPr>
          <p:cNvPr id="15" name="TextBox 14"/>
          <p:cNvSpPr txBox="1"/>
          <p:nvPr/>
        </p:nvSpPr>
        <p:spPr>
          <a:xfrm>
            <a:off x="762000" y="2891135"/>
            <a:ext cx="609600" cy="400110"/>
          </a:xfrm>
          <a:prstGeom prst="rect">
            <a:avLst/>
          </a:prstGeom>
          <a:solidFill>
            <a:schemeClr val="bg1"/>
          </a:solidFill>
        </p:spPr>
        <p:txBody>
          <a:bodyPr wrap="square" rtlCol="0">
            <a:spAutoFit/>
          </a:bodyPr>
          <a:lstStyle/>
          <a:p>
            <a:r>
              <a:rPr lang="en-GB" sz="2000" dirty="0" smtClean="0"/>
              <a:t>1</a:t>
            </a:r>
            <a:endParaRPr lang="en-GB" sz="2000" dirty="0"/>
          </a:p>
        </p:txBody>
      </p:sp>
      <p:sp>
        <p:nvSpPr>
          <p:cNvPr id="16" name="TextBox 15"/>
          <p:cNvSpPr txBox="1"/>
          <p:nvPr/>
        </p:nvSpPr>
        <p:spPr>
          <a:xfrm>
            <a:off x="3048000" y="3200400"/>
            <a:ext cx="457200" cy="400110"/>
          </a:xfrm>
          <a:prstGeom prst="rect">
            <a:avLst/>
          </a:prstGeom>
          <a:solidFill>
            <a:schemeClr val="bg1"/>
          </a:solidFill>
        </p:spPr>
        <p:txBody>
          <a:bodyPr wrap="square" rtlCol="0">
            <a:spAutoFit/>
          </a:bodyPr>
          <a:lstStyle/>
          <a:p>
            <a:r>
              <a:rPr lang="en-GB" sz="2000" dirty="0" smtClean="0"/>
              <a:t>12</a:t>
            </a:r>
            <a:endParaRPr lang="en-GB" sz="2000" dirty="0"/>
          </a:p>
        </p:txBody>
      </p:sp>
      <p:sp>
        <p:nvSpPr>
          <p:cNvPr id="14" name="TextBox 13"/>
          <p:cNvSpPr txBox="1"/>
          <p:nvPr/>
        </p:nvSpPr>
        <p:spPr>
          <a:xfrm>
            <a:off x="2286000" y="3810000"/>
            <a:ext cx="609600" cy="400110"/>
          </a:xfrm>
          <a:prstGeom prst="rect">
            <a:avLst/>
          </a:prstGeom>
          <a:solidFill>
            <a:schemeClr val="bg1"/>
          </a:solidFill>
        </p:spPr>
        <p:txBody>
          <a:bodyPr wrap="square" rtlCol="0">
            <a:spAutoFit/>
          </a:bodyPr>
          <a:lstStyle/>
          <a:p>
            <a:r>
              <a:rPr lang="en-GB" sz="2000" dirty="0" smtClean="0"/>
              <a:t>+2]</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a:t>
            </a:r>
            <a:endParaRPr lang="fr-CA" dirty="0"/>
          </a:p>
        </p:txBody>
      </p:sp>
      <p:sp>
        <p:nvSpPr>
          <p:cNvPr id="75" name="Text Box 4"/>
          <p:cNvSpPr txBox="1">
            <a:spLocks noChangeArrowheads="1"/>
          </p:cNvSpPr>
          <p:nvPr/>
        </p:nvSpPr>
        <p:spPr bwMode="auto">
          <a:xfrm>
            <a:off x="0" y="28194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27432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a:off x="4419600" y="35052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20</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7" name="Picture 16" descr="while1.gif"/>
          <p:cNvPicPr>
            <a:picLocks noChangeAspect="1"/>
          </p:cNvPicPr>
          <p:nvPr/>
        </p:nvPicPr>
        <p:blipFill>
          <a:blip r:embed="rId3"/>
          <a:stretch>
            <a:fillRect/>
          </a:stretch>
        </p:blipFill>
        <p:spPr>
          <a:xfrm>
            <a:off x="152400" y="1676400"/>
            <a:ext cx="4724400" cy="2813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4953000" y="2286000"/>
            <a:ext cx="4191000" cy="707886"/>
          </a:xfrm>
          <a:prstGeom prst="rect">
            <a:avLst/>
          </a:prstGeom>
          <a:noFill/>
        </p:spPr>
        <p:txBody>
          <a:bodyPr wrap="square" rtlCol="0">
            <a:spAutoFit/>
          </a:bodyPr>
          <a:lstStyle/>
          <a:p>
            <a:pPr algn="ctr"/>
            <a:r>
              <a:rPr lang="en-GB" sz="2000" b="1" i="1" dirty="0" smtClean="0"/>
              <a:t>Modify the template to show the value of all arguments.</a:t>
            </a:r>
            <a:endParaRPr lang="en-GB" sz="2000" dirty="0"/>
          </a:p>
        </p:txBody>
      </p:sp>
      <p:sp>
        <p:nvSpPr>
          <p:cNvPr id="18" name="TextBox 17"/>
          <p:cNvSpPr txBox="1"/>
          <p:nvPr/>
        </p:nvSpPr>
        <p:spPr>
          <a:xfrm>
            <a:off x="5334000" y="3392269"/>
            <a:ext cx="3886200" cy="646331"/>
          </a:xfrm>
          <a:prstGeom prst="rect">
            <a:avLst/>
          </a:prstGeom>
          <a:noFill/>
        </p:spPr>
        <p:txBody>
          <a:bodyPr wrap="square" rtlCol="0">
            <a:spAutoFit/>
          </a:bodyPr>
          <a:lstStyle/>
          <a:p>
            <a:r>
              <a:rPr lang="en-GB" dirty="0" smtClean="0"/>
              <a:t>$# is the number of argument</a:t>
            </a:r>
          </a:p>
          <a:p>
            <a:r>
              <a:rPr lang="en-GB" dirty="0" smtClean="0"/>
              <a:t>$1, $2, ..., ${10}, ${11} is an argument</a:t>
            </a:r>
            <a:endParaRPr lang="en-GB" dirty="0"/>
          </a:p>
        </p:txBody>
      </p:sp>
      <p:sp>
        <p:nvSpPr>
          <p:cNvPr id="14" name="Rectangle 13"/>
          <p:cNvSpPr/>
          <p:nvPr/>
        </p:nvSpPr>
        <p:spPr>
          <a:xfrm>
            <a:off x="152400" y="1981200"/>
            <a:ext cx="4648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62000" y="2753380"/>
            <a:ext cx="533400" cy="523220"/>
          </a:xfrm>
          <a:prstGeom prst="rect">
            <a:avLst/>
          </a:prstGeom>
          <a:solidFill>
            <a:schemeClr val="bg1"/>
          </a:solidFill>
        </p:spPr>
        <p:txBody>
          <a:bodyPr wrap="square" rtlCol="0">
            <a:spAutoFit/>
          </a:bodyPr>
          <a:lstStyle/>
          <a:p>
            <a:r>
              <a:rPr lang="en-GB" sz="2800" dirty="0" smtClean="0"/>
              <a:t>1</a:t>
            </a:r>
            <a:endParaRPr lang="en-GB" sz="2800" dirty="0"/>
          </a:p>
        </p:txBody>
      </p:sp>
      <p:sp>
        <p:nvSpPr>
          <p:cNvPr id="16" name="TextBox 15"/>
          <p:cNvSpPr txBox="1"/>
          <p:nvPr/>
        </p:nvSpPr>
        <p:spPr>
          <a:xfrm>
            <a:off x="2971800" y="3181290"/>
            <a:ext cx="914400" cy="400110"/>
          </a:xfrm>
          <a:prstGeom prst="rect">
            <a:avLst/>
          </a:prstGeom>
          <a:solidFill>
            <a:schemeClr val="bg1"/>
          </a:solidFill>
        </p:spPr>
        <p:txBody>
          <a:bodyPr wrap="square" rtlCol="0">
            <a:spAutoFit/>
          </a:bodyPr>
          <a:lstStyle/>
          <a:p>
            <a:r>
              <a:rPr lang="en-GB" sz="2000" dirty="0" smtClean="0"/>
              <a:t>“$#” ];</a:t>
            </a:r>
            <a:endParaRPr lang="en-GB" sz="2000" dirty="0"/>
          </a:p>
        </p:txBody>
      </p:sp>
      <p:sp>
        <p:nvSpPr>
          <p:cNvPr id="21" name="TextBox 20"/>
          <p:cNvSpPr txBox="1"/>
          <p:nvPr/>
        </p:nvSpPr>
        <p:spPr>
          <a:xfrm>
            <a:off x="609600" y="3486090"/>
            <a:ext cx="3048000" cy="400110"/>
          </a:xfrm>
          <a:prstGeom prst="rect">
            <a:avLst/>
          </a:prstGeom>
          <a:solidFill>
            <a:schemeClr val="bg1"/>
          </a:solidFill>
        </p:spPr>
        <p:txBody>
          <a:bodyPr wrap="square" rtlCol="0">
            <a:spAutoFit/>
          </a:bodyPr>
          <a:lstStyle/>
          <a:p>
            <a:r>
              <a:rPr lang="en-GB" sz="2000" dirty="0" smtClean="0"/>
              <a:t>echo “${</a:t>
            </a:r>
            <a:r>
              <a:rPr lang="en-GB" sz="2000" dirty="0" err="1" smtClean="0"/>
              <a:t>var</a:t>
            </a:r>
            <a:r>
              <a:rPr lang="en-GB" sz="2000" dirty="0" smtClean="0"/>
              <a:t>}”</a:t>
            </a:r>
            <a:endParaRPr lang="en-GB" sz="2000" dirty="0"/>
          </a:p>
        </p:txBody>
      </p:sp>
      <p:pic>
        <p:nvPicPr>
          <p:cNvPr id="23" name="Picture 22" descr="88210d307c4e8a79a183941972dd3175.jpg"/>
          <p:cNvPicPr>
            <a:picLocks noChangeAspect="1"/>
          </p:cNvPicPr>
          <p:nvPr/>
        </p:nvPicPr>
        <p:blipFill>
          <a:blip r:embed="rId4"/>
          <a:stretch>
            <a:fillRect/>
          </a:stretch>
        </p:blipFill>
        <p:spPr>
          <a:xfrm>
            <a:off x="4451989" y="1600200"/>
            <a:ext cx="4615811" cy="4495800"/>
          </a:xfrm>
          <a:prstGeom prst="rect">
            <a:avLst/>
          </a:prstGeom>
          <a:ln>
            <a:noFill/>
          </a:ln>
          <a:effectLst>
            <a:outerShdw blurRad="190500" algn="tl" rotWithShape="0">
              <a:srgbClr val="000000">
                <a:alpha val="70000"/>
              </a:srgbClr>
            </a:outerShdw>
          </a:effectLst>
        </p:spPr>
      </p:pic>
      <p:cxnSp>
        <p:nvCxnSpPr>
          <p:cNvPr id="25" name="Straight Connector 24"/>
          <p:cNvCxnSpPr/>
          <p:nvPr/>
        </p:nvCxnSpPr>
        <p:spPr>
          <a:xfrm rot="16200000" flipH="1">
            <a:off x="304800" y="1524000"/>
            <a:ext cx="3352800" cy="3352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04800" y="1600200"/>
            <a:ext cx="3429000" cy="3276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1000" fill="hold"/>
                                        <p:tgtEl>
                                          <p:spTgt spid="23"/>
                                        </p:tgtEl>
                                        <p:attrNameLst>
                                          <p:attrName>ppt_w</p:attrName>
                                        </p:attrNameLst>
                                      </p:cBhvr>
                                      <p:tavLst>
                                        <p:tav tm="0">
                                          <p:val>
                                            <p:strVal val="#ppt_w+.3"/>
                                          </p:val>
                                        </p:tav>
                                        <p:tav tm="100000">
                                          <p:val>
                                            <p:strVal val="#ppt_w"/>
                                          </p:val>
                                        </p:tav>
                                      </p:tavLst>
                                    </p:anim>
                                    <p:anim calcmode="lin" valueType="num">
                                      <p:cBhvr>
                                        <p:cTn id="24" dur="1000" fill="hold"/>
                                        <p:tgtEl>
                                          <p:spTgt spid="23"/>
                                        </p:tgtEl>
                                        <p:attrNameLst>
                                          <p:attrName>ppt_h</p:attrName>
                                        </p:attrNameLst>
                                      </p:cBhvr>
                                      <p:tavLst>
                                        <p:tav tm="0">
                                          <p:val>
                                            <p:strVal val="#ppt_h"/>
                                          </p:val>
                                        </p:tav>
                                        <p:tav tm="100000">
                                          <p:val>
                                            <p:strVal val="#ppt_h"/>
                                          </p:val>
                                        </p:tav>
                                      </p:tavLst>
                                    </p:anim>
                                    <p:animEffect transition="in" filter="fade">
                                      <p:cBhvr>
                                        <p:cTn id="25" dur="1000"/>
                                        <p:tgtEl>
                                          <p:spTgt spid="23"/>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strVal val="#ppt_w+.3"/>
                                          </p:val>
                                        </p:tav>
                                        <p:tav tm="100000">
                                          <p:val>
                                            <p:strVal val="#ppt_w"/>
                                          </p:val>
                                        </p:tav>
                                      </p:tavLst>
                                    </p:anim>
                                    <p:anim calcmode="lin" valueType="num">
                                      <p:cBhvr>
                                        <p:cTn id="29" dur="500" fill="hold"/>
                                        <p:tgtEl>
                                          <p:spTgt spid="26"/>
                                        </p:tgtEl>
                                        <p:attrNameLst>
                                          <p:attrName>ppt_h</p:attrName>
                                        </p:attrNameLst>
                                      </p:cBhvr>
                                      <p:tavLst>
                                        <p:tav tm="0">
                                          <p:val>
                                            <p:strVal val="#ppt_h"/>
                                          </p:val>
                                        </p:tav>
                                        <p:tav tm="100000">
                                          <p:val>
                                            <p:strVal val="#ppt_h"/>
                                          </p:val>
                                        </p:tav>
                                      </p:tavLst>
                                    </p:anim>
                                    <p:animEffect transition="in" filter="fade">
                                      <p:cBhvr>
                                        <p:cTn id="30" dur="500"/>
                                        <p:tgtEl>
                                          <p:spTgt spid="26"/>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strVal val="#ppt_w+.3"/>
                                          </p:val>
                                        </p:tav>
                                        <p:tav tm="100000">
                                          <p:val>
                                            <p:strVal val="#ppt_w"/>
                                          </p:val>
                                        </p:tav>
                                      </p:tavLst>
                                    </p:anim>
                                    <p:anim calcmode="lin" valueType="num">
                                      <p:cBhvr>
                                        <p:cTn id="34" dur="500" fill="hold"/>
                                        <p:tgtEl>
                                          <p:spTgt spid="25"/>
                                        </p:tgtEl>
                                        <p:attrNameLst>
                                          <p:attrName>ppt_h</p:attrName>
                                        </p:attrNameLst>
                                      </p:cBhvr>
                                      <p:tavLst>
                                        <p:tav tm="0">
                                          <p:val>
                                            <p:strVal val="#ppt_h"/>
                                          </p:val>
                                        </p:tav>
                                        <p:tav tm="100000">
                                          <p:val>
                                            <p:strVal val="#ppt_h"/>
                                          </p:val>
                                        </p:tav>
                                      </p:tavLst>
                                    </p:anim>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Generating a set of numbers</a:t>
            </a:r>
            <a:endParaRPr lang="en-GB" sz="2400" dirty="0"/>
          </a:p>
        </p:txBody>
      </p:sp>
      <p:pic>
        <p:nvPicPr>
          <p:cNvPr id="14" name="Picture 13" descr="arg.gif"/>
          <p:cNvPicPr>
            <a:picLocks noChangeAspect="1"/>
          </p:cNvPicPr>
          <p:nvPr/>
        </p:nvPicPr>
        <p:blipFill>
          <a:blip r:embed="rId2"/>
          <a:stretch>
            <a:fillRect/>
          </a:stretch>
        </p:blipFill>
        <p:spPr>
          <a:xfrm>
            <a:off x="152400" y="1602059"/>
            <a:ext cx="4953000" cy="4646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Freeform 15"/>
          <p:cNvSpPr/>
          <p:nvPr/>
        </p:nvSpPr>
        <p:spPr>
          <a:xfrm>
            <a:off x="3032911" y="3141552"/>
            <a:ext cx="2743200" cy="1113577"/>
          </a:xfrm>
          <a:custGeom>
            <a:avLst/>
            <a:gdLst>
              <a:gd name="connsiteX0" fmla="*/ 2743200 w 2743200"/>
              <a:gd name="connsiteY0" fmla="*/ 1113577 h 1113577"/>
              <a:gd name="connsiteX1" fmla="*/ 1674891 w 2743200"/>
              <a:gd name="connsiteY1" fmla="*/ 914400 h 1113577"/>
              <a:gd name="connsiteX2" fmla="*/ 995881 w 2743200"/>
              <a:gd name="connsiteY2" fmla="*/ 543208 h 1113577"/>
              <a:gd name="connsiteX3" fmla="*/ 742384 w 2743200"/>
              <a:gd name="connsiteY3" fmla="*/ 162963 h 1113577"/>
              <a:gd name="connsiteX4" fmla="*/ 516047 w 2743200"/>
              <a:gd name="connsiteY4" fmla="*/ 27161 h 1113577"/>
              <a:gd name="connsiteX5" fmla="*/ 0 w 2743200"/>
              <a:gd name="connsiteY5" fmla="*/ 0 h 111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1113577">
                <a:moveTo>
                  <a:pt x="2743200" y="1113577"/>
                </a:moveTo>
                <a:cubicBezTo>
                  <a:pt x="2354655" y="1061519"/>
                  <a:pt x="1966111" y="1009461"/>
                  <a:pt x="1674891" y="914400"/>
                </a:cubicBezTo>
                <a:cubicBezTo>
                  <a:pt x="1383671" y="819339"/>
                  <a:pt x="1151299" y="668447"/>
                  <a:pt x="995881" y="543208"/>
                </a:cubicBezTo>
                <a:cubicBezTo>
                  <a:pt x="840463" y="417969"/>
                  <a:pt x="822356" y="248971"/>
                  <a:pt x="742384" y="162963"/>
                </a:cubicBezTo>
                <a:cubicBezTo>
                  <a:pt x="662412" y="76955"/>
                  <a:pt x="639778" y="54321"/>
                  <a:pt x="516047" y="27161"/>
                </a:cubicBezTo>
                <a:cubicBezTo>
                  <a:pt x="392316" y="1"/>
                  <a:pt x="196158" y="0"/>
                  <a:pt x="0"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3" name="Straight Arrow Connector 22"/>
          <p:cNvCxnSpPr>
            <a:stCxn id="16" idx="5"/>
          </p:cNvCxnSpPr>
          <p:nvPr/>
        </p:nvCxnSpPr>
        <p:spPr>
          <a:xfrm flipH="1" flipV="1">
            <a:off x="1600200" y="3124200"/>
            <a:ext cx="1432711" cy="173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62600" y="3581400"/>
            <a:ext cx="3581400" cy="1415772"/>
          </a:xfrm>
          <a:prstGeom prst="rect">
            <a:avLst/>
          </a:prstGeom>
          <a:noFill/>
        </p:spPr>
        <p:txBody>
          <a:bodyPr wrap="square" rtlCol="0">
            <a:spAutoFit/>
          </a:bodyPr>
          <a:lstStyle/>
          <a:p>
            <a:r>
              <a:rPr lang="en-GB" dirty="0" smtClean="0"/>
              <a:t>Little trick: we don’t want the value of </a:t>
            </a:r>
            <a:r>
              <a:rPr lang="en-GB" dirty="0" err="1" smtClean="0"/>
              <a:t>var</a:t>
            </a:r>
            <a:r>
              <a:rPr lang="en-GB" dirty="0" smtClean="0"/>
              <a:t>, but of the argument that it refers to. Using </a:t>
            </a:r>
            <a:r>
              <a:rPr lang="en-GB" sz="3200" b="1" dirty="0" smtClean="0"/>
              <a:t>!</a:t>
            </a:r>
            <a:r>
              <a:rPr lang="en-GB" dirty="0" smtClean="0"/>
              <a:t> performs an </a:t>
            </a:r>
            <a:r>
              <a:rPr lang="en-GB" b="1" dirty="0" smtClean="0">
                <a:solidFill>
                  <a:srgbClr val="FF0000"/>
                </a:solidFill>
              </a:rPr>
              <a:t>indirection</a:t>
            </a:r>
            <a:r>
              <a:rPr lang="en-GB" dirty="0" smtClean="0"/>
              <a:t>.</a:t>
            </a:r>
            <a:endParaRPr lang="en-GB" dirty="0"/>
          </a:p>
        </p:txBody>
      </p:sp>
      <p:sp>
        <p:nvSpPr>
          <p:cNvPr id="25" name="TextBox 24"/>
          <p:cNvSpPr txBox="1"/>
          <p:nvPr/>
        </p:nvSpPr>
        <p:spPr>
          <a:xfrm>
            <a:off x="5486400" y="5105400"/>
            <a:ext cx="3657600" cy="1200329"/>
          </a:xfrm>
          <a:prstGeom prst="rect">
            <a:avLst/>
          </a:prstGeom>
          <a:noFill/>
        </p:spPr>
        <p:txBody>
          <a:bodyPr wrap="square" rtlCol="0">
            <a:spAutoFit/>
          </a:bodyPr>
          <a:lstStyle/>
          <a:p>
            <a:pPr algn="ctr"/>
            <a:r>
              <a:rPr lang="en-GB" dirty="0" smtClean="0"/>
              <a:t>You can read more about tricks for parameter expansions at:</a:t>
            </a:r>
          </a:p>
          <a:p>
            <a:pPr algn="ctr"/>
            <a:r>
              <a:rPr lang="en-GB" dirty="0" smtClean="0">
                <a:hlinkClick r:id="rId3"/>
              </a:rPr>
              <a:t>http://wiki.bash-hackers.org/syntax/pe</a:t>
            </a:r>
            <a:endParaRPr lang="en-GB" dirty="0"/>
          </a:p>
        </p:txBody>
      </p:sp>
      <p:sp>
        <p:nvSpPr>
          <p:cNvPr id="17" name="TextBox 16"/>
          <p:cNvSpPr txBox="1"/>
          <p:nvPr/>
        </p:nvSpPr>
        <p:spPr>
          <a:xfrm>
            <a:off x="4953000" y="2286000"/>
            <a:ext cx="4191000" cy="707886"/>
          </a:xfrm>
          <a:prstGeom prst="rect">
            <a:avLst/>
          </a:prstGeom>
          <a:noFill/>
        </p:spPr>
        <p:txBody>
          <a:bodyPr wrap="square" rtlCol="0">
            <a:spAutoFit/>
          </a:bodyPr>
          <a:lstStyle/>
          <a:p>
            <a:pPr algn="ctr"/>
            <a:r>
              <a:rPr lang="en-GB" sz="2000" b="1" i="1" dirty="0" smtClean="0"/>
              <a:t>Modify the template to show the value of all arguments.</a:t>
            </a:r>
            <a:endParaRPr lang="en-GB" sz="2000" dirty="0"/>
          </a:p>
        </p:txBody>
      </p:sp>
      <p:pic>
        <p:nvPicPr>
          <p:cNvPr id="18" name="Picture 17" descr="13wjhk.jpg"/>
          <p:cNvPicPr>
            <a:picLocks noChangeAspect="1"/>
          </p:cNvPicPr>
          <p:nvPr/>
        </p:nvPicPr>
        <p:blipFill>
          <a:blip r:embed="rId4"/>
          <a:stretch>
            <a:fillRect/>
          </a:stretch>
        </p:blipFill>
        <p:spPr>
          <a:xfrm>
            <a:off x="2895600" y="4571999"/>
            <a:ext cx="2590800" cy="1720453"/>
          </a:xfrm>
          <a:prstGeom prst="rect">
            <a:avLst/>
          </a:prstGeom>
        </p:spPr>
      </p:pic>
      <p:pic>
        <p:nvPicPr>
          <p:cNvPr id="10" name="Picture 9" descr="banner.gif"/>
          <p:cNvPicPr>
            <a:picLocks noChangeAspect="1"/>
          </p:cNvPicPr>
          <p:nvPr/>
        </p:nvPicPr>
        <p:blipFill>
          <a:blip r:embed="rId5"/>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21</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22</a:t>
            </a:r>
            <a:endParaRPr lang="fr-CA" dirty="0"/>
          </a:p>
        </p:txBody>
      </p:sp>
      <p:pic>
        <p:nvPicPr>
          <p:cNvPr id="20" name="Picture 19" descr="caution.png"/>
          <p:cNvPicPr>
            <a:picLocks noChangeAspect="1"/>
          </p:cNvPicPr>
          <p:nvPr/>
        </p:nvPicPr>
        <p:blipFill>
          <a:blip r:embed="rId3"/>
          <a:stretch>
            <a:fillRect/>
          </a:stretch>
        </p:blipFill>
        <p:spPr>
          <a:xfrm>
            <a:off x="152400" y="1206417"/>
            <a:ext cx="1497920" cy="1308183"/>
          </a:xfrm>
          <a:prstGeom prst="rect">
            <a:avLst/>
          </a:prstGeom>
        </p:spPr>
      </p:pic>
      <p:pic>
        <p:nvPicPr>
          <p:cNvPr id="21" name="Picture 20" descr="caution.png"/>
          <p:cNvPicPr>
            <a:picLocks noChangeAspect="1"/>
          </p:cNvPicPr>
          <p:nvPr/>
        </p:nvPicPr>
        <p:blipFill>
          <a:blip r:embed="rId3"/>
          <a:stretch>
            <a:fillRect/>
          </a:stretch>
        </p:blipFill>
        <p:spPr>
          <a:xfrm>
            <a:off x="7569880" y="1206417"/>
            <a:ext cx="1497920" cy="1308183"/>
          </a:xfrm>
          <a:prstGeom prst="rect">
            <a:avLst/>
          </a:prstGeom>
        </p:spPr>
      </p:pic>
      <p:sp>
        <p:nvSpPr>
          <p:cNvPr id="26" name="TextBox 25"/>
          <p:cNvSpPr txBox="1"/>
          <p:nvPr/>
        </p:nvSpPr>
        <p:spPr>
          <a:xfrm>
            <a:off x="1371600" y="1295400"/>
            <a:ext cx="6629400" cy="954107"/>
          </a:xfrm>
          <a:prstGeom prst="rect">
            <a:avLst/>
          </a:prstGeom>
          <a:noFill/>
        </p:spPr>
        <p:txBody>
          <a:bodyPr wrap="square" rtlCol="0">
            <a:spAutoFit/>
          </a:bodyPr>
          <a:lstStyle/>
          <a:p>
            <a:pPr algn="ctr"/>
            <a:r>
              <a:rPr lang="en-GB" sz="2400" dirty="0" smtClean="0"/>
              <a:t>Even though an indirection looks like </a:t>
            </a:r>
            <a:r>
              <a:rPr lang="en-GB" sz="3200" b="1" dirty="0" smtClean="0">
                <a:solidFill>
                  <a:srgbClr val="FF0000"/>
                </a:solidFill>
              </a:rPr>
              <a:t>!</a:t>
            </a:r>
            <a:r>
              <a:rPr lang="en-GB" sz="2400" dirty="0" smtClean="0"/>
              <a:t>, it has </a:t>
            </a:r>
            <a:r>
              <a:rPr lang="en-GB" sz="2400" b="1" i="1" u="sng" dirty="0" smtClean="0"/>
              <a:t>NOTHING</a:t>
            </a:r>
            <a:r>
              <a:rPr lang="en-GB" sz="2400" dirty="0" smtClean="0"/>
              <a:t> to do with the ! that we use to say “not”</a:t>
            </a:r>
            <a:endParaRPr lang="en-GB" sz="2400" dirty="0"/>
          </a:p>
        </p:txBody>
      </p:sp>
      <p:sp>
        <p:nvSpPr>
          <p:cNvPr id="27" name="TextBox 26"/>
          <p:cNvSpPr txBox="1"/>
          <p:nvPr/>
        </p:nvSpPr>
        <p:spPr>
          <a:xfrm>
            <a:off x="1676400" y="3124200"/>
            <a:ext cx="5943600" cy="1200329"/>
          </a:xfrm>
          <a:prstGeom prst="rect">
            <a:avLst/>
          </a:prstGeom>
          <a:noFill/>
        </p:spPr>
        <p:txBody>
          <a:bodyPr wrap="square" rtlCol="0">
            <a:spAutoFit/>
          </a:bodyPr>
          <a:lstStyle/>
          <a:p>
            <a:pPr algn="ctr"/>
            <a:r>
              <a:rPr lang="en-GB" sz="2400" dirty="0" smtClean="0"/>
              <a:t>• In a while loop, ! is an indirection that you tend to use to get a variable by index. It’s always </a:t>
            </a:r>
            <a:r>
              <a:rPr lang="en-GB" sz="2400" b="1" dirty="0" smtClean="0"/>
              <a:t>${! ....... }</a:t>
            </a:r>
            <a:endParaRPr lang="en-GB" sz="2400" b="1" dirty="0"/>
          </a:p>
        </p:txBody>
      </p:sp>
      <p:sp>
        <p:nvSpPr>
          <p:cNvPr id="28" name="TextBox 27"/>
          <p:cNvSpPr txBox="1"/>
          <p:nvPr/>
        </p:nvSpPr>
        <p:spPr>
          <a:xfrm>
            <a:off x="1676400" y="4648200"/>
            <a:ext cx="5943600" cy="1200329"/>
          </a:xfrm>
          <a:prstGeom prst="rect">
            <a:avLst/>
          </a:prstGeom>
          <a:noFill/>
        </p:spPr>
        <p:txBody>
          <a:bodyPr wrap="square" rtlCol="0">
            <a:spAutoFit/>
          </a:bodyPr>
          <a:lstStyle/>
          <a:p>
            <a:pPr algn="ctr"/>
            <a:r>
              <a:rPr lang="en-GB" sz="2400" dirty="0" smtClean="0"/>
              <a:t>• The logical ! (“not”) requires the </a:t>
            </a:r>
            <a:r>
              <a:rPr lang="en-GB" sz="2400" dirty="0" err="1" smtClean="0"/>
              <a:t>extglob</a:t>
            </a:r>
            <a:r>
              <a:rPr lang="en-GB" sz="2400" dirty="0" smtClean="0"/>
              <a:t> to be turned on. I can say “not” within a “while” loop... but the syntax tells you what I’m doing.</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r12290228597847.jpg"/>
          <p:cNvPicPr>
            <a:picLocks noChangeAspect="1"/>
          </p:cNvPicPr>
          <p:nvPr/>
        </p:nvPicPr>
        <p:blipFill>
          <a:blip r:embed="rId2"/>
          <a:stretch>
            <a:fillRect/>
          </a:stretch>
        </p:blipFill>
        <p:spPr>
          <a:xfrm>
            <a:off x="152400" y="4038600"/>
            <a:ext cx="2209800" cy="2209800"/>
          </a:xfrm>
          <a:prstGeom prst="rect">
            <a:avLst/>
          </a:prstGeom>
        </p:spPr>
      </p:pic>
      <p:pic>
        <p:nvPicPr>
          <p:cNvPr id="10" name="Picture 9" descr="banner.gif"/>
          <p:cNvPicPr>
            <a:picLocks noChangeAspect="1"/>
          </p:cNvPicPr>
          <p:nvPr/>
        </p:nvPicPr>
        <p:blipFill>
          <a:blip r:embed="rId3"/>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23</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22" name="TextBox 21"/>
          <p:cNvSpPr txBox="1"/>
          <p:nvPr/>
        </p:nvSpPr>
        <p:spPr>
          <a:xfrm>
            <a:off x="838200" y="1143000"/>
            <a:ext cx="8305800" cy="461665"/>
          </a:xfrm>
          <a:prstGeom prst="rect">
            <a:avLst/>
          </a:prstGeom>
          <a:noFill/>
        </p:spPr>
        <p:txBody>
          <a:bodyPr wrap="square" rtlCol="0">
            <a:spAutoFit/>
          </a:bodyPr>
          <a:lstStyle/>
          <a:p>
            <a:pPr>
              <a:buFont typeface="Arial" pitchFamily="34" charset="0"/>
              <a:buChar char="•"/>
            </a:pPr>
            <a:r>
              <a:rPr lang="en-GB" sz="2400" dirty="0" smtClean="0"/>
              <a:t> Keep on doing an operation until the user decides otherwise</a:t>
            </a:r>
            <a:endParaRPr lang="en-GB" sz="2400" dirty="0"/>
          </a:p>
        </p:txBody>
      </p:sp>
      <p:pic>
        <p:nvPicPr>
          <p:cNvPr id="14" name="Picture 13" descr="while3.gif"/>
          <p:cNvPicPr>
            <a:picLocks noChangeAspect="1"/>
          </p:cNvPicPr>
          <p:nvPr/>
        </p:nvPicPr>
        <p:blipFill>
          <a:blip r:embed="rId4"/>
          <a:stretch>
            <a:fillRect/>
          </a:stretch>
        </p:blipFill>
        <p:spPr>
          <a:xfrm>
            <a:off x="152400" y="1676400"/>
            <a:ext cx="8737600"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p:cNvSpPr txBox="1"/>
          <p:nvPr/>
        </p:nvSpPr>
        <p:spPr>
          <a:xfrm>
            <a:off x="1752600" y="4419600"/>
            <a:ext cx="7162800" cy="646331"/>
          </a:xfrm>
          <a:prstGeom prst="rect">
            <a:avLst/>
          </a:prstGeom>
          <a:noFill/>
        </p:spPr>
        <p:txBody>
          <a:bodyPr wrap="square" rtlCol="0">
            <a:spAutoFit/>
          </a:bodyPr>
          <a:lstStyle/>
          <a:p>
            <a:r>
              <a:rPr lang="en-GB" dirty="0" smtClean="0"/>
              <a:t>It would be best if that program </a:t>
            </a:r>
            <a:r>
              <a:rPr lang="en-GB" dirty="0" smtClean="0">
                <a:solidFill>
                  <a:srgbClr val="FF0000"/>
                </a:solidFill>
              </a:rPr>
              <a:t>remembered its state</a:t>
            </a:r>
            <a:r>
              <a:rPr lang="en-GB" dirty="0" smtClean="0"/>
              <a:t>. That is, when you </a:t>
            </a:r>
          </a:p>
          <a:p>
            <a:r>
              <a:rPr lang="en-GB" dirty="0" smtClean="0"/>
              <a:t>      call that script, it should know what’s the last group created.</a:t>
            </a:r>
            <a:endParaRPr lang="en-GB" dirty="0"/>
          </a:p>
        </p:txBody>
      </p:sp>
      <p:sp>
        <p:nvSpPr>
          <p:cNvPr id="21" name="TextBox 20"/>
          <p:cNvSpPr txBox="1"/>
          <p:nvPr/>
        </p:nvSpPr>
        <p:spPr>
          <a:xfrm>
            <a:off x="1371600" y="5181600"/>
            <a:ext cx="7162800" cy="923330"/>
          </a:xfrm>
          <a:prstGeom prst="rect">
            <a:avLst/>
          </a:prstGeom>
          <a:noFill/>
        </p:spPr>
        <p:txBody>
          <a:bodyPr wrap="square" rtlCol="0">
            <a:spAutoFit/>
          </a:bodyPr>
          <a:lstStyle/>
          <a:p>
            <a:r>
              <a:rPr lang="en-GB" dirty="0" smtClean="0"/>
              <a:t>             As an exercise, change the script so that it </a:t>
            </a:r>
            <a:r>
              <a:rPr lang="en-GB" dirty="0" smtClean="0">
                <a:solidFill>
                  <a:srgbClr val="FF0000"/>
                </a:solidFill>
              </a:rPr>
              <a:t>uses a file </a:t>
            </a:r>
            <a:r>
              <a:rPr lang="en-GB" i="1" dirty="0" err="1" smtClean="0">
                <a:solidFill>
                  <a:srgbClr val="FF0000"/>
                </a:solidFill>
              </a:rPr>
              <a:t>group.state</a:t>
            </a:r>
            <a:r>
              <a:rPr lang="en-GB" dirty="0" smtClean="0">
                <a:solidFill>
                  <a:srgbClr val="FF0000"/>
                </a:solidFill>
              </a:rPr>
              <a:t> </a:t>
            </a:r>
            <a:r>
              <a:rPr lang="en-GB" dirty="0" smtClean="0"/>
              <a:t>to </a:t>
            </a:r>
          </a:p>
          <a:p>
            <a:r>
              <a:rPr lang="en-GB" dirty="0" smtClean="0"/>
              <a:t>         keep track of what’s the last created group. The script should get the  </a:t>
            </a:r>
          </a:p>
          <a:p>
            <a:r>
              <a:rPr lang="en-GB" dirty="0" smtClean="0"/>
              <a:t>  number when it starts, and update it when it ends.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24</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371600"/>
            <a:ext cx="9144000" cy="3970318"/>
          </a:xfrm>
          <a:prstGeom prst="rect">
            <a:avLst/>
          </a:prstGeom>
          <a:noFill/>
        </p:spPr>
        <p:txBody>
          <a:bodyPr wrap="square" rtlCol="0">
            <a:spAutoFit/>
          </a:bodyPr>
          <a:lstStyle/>
          <a:p>
            <a:pPr algn="ctr"/>
            <a:r>
              <a:rPr lang="en-GB" sz="2800" b="1" u="sng" dirty="0" smtClean="0"/>
              <a:t>Practice question #1</a:t>
            </a:r>
          </a:p>
          <a:p>
            <a:pPr algn="just"/>
            <a:endParaRPr lang="en-GB" sz="2800" dirty="0" smtClean="0"/>
          </a:p>
          <a:p>
            <a:pPr algn="just"/>
            <a:r>
              <a:rPr lang="en-GB" sz="2800" dirty="0" smtClean="0"/>
              <a:t>Write a script multiTouch.sh that takes two arguments: a file name, and a number of files to be created. For example,</a:t>
            </a:r>
          </a:p>
          <a:p>
            <a:pPr algn="just"/>
            <a:r>
              <a:rPr lang="en-GB" sz="2800" dirty="0" smtClean="0"/>
              <a:t>./multiTouch.sh student 10</a:t>
            </a:r>
          </a:p>
          <a:p>
            <a:pPr algn="just"/>
            <a:r>
              <a:rPr lang="en-GB" sz="2800" dirty="0" smtClean="0"/>
              <a:t>will create 10 files named student0, student1, ..., student9</a:t>
            </a:r>
          </a:p>
          <a:p>
            <a:pPr algn="just"/>
            <a:endParaRPr lang="en-GB" sz="2800" dirty="0" smtClean="0"/>
          </a:p>
          <a:p>
            <a:pPr algn="just"/>
            <a:r>
              <a:rPr lang="en-GB" sz="2800" dirty="0" smtClean="0"/>
              <a:t>Your script should give an error message if it doesn’t get 2 arguments.</a:t>
            </a:r>
            <a:endParaRPr lang="en-GB"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25</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371600"/>
            <a:ext cx="9144000" cy="523220"/>
          </a:xfrm>
          <a:prstGeom prst="rect">
            <a:avLst/>
          </a:prstGeom>
          <a:noFill/>
        </p:spPr>
        <p:txBody>
          <a:bodyPr wrap="square" rtlCol="0">
            <a:spAutoFit/>
          </a:bodyPr>
          <a:lstStyle/>
          <a:p>
            <a:pPr algn="ctr"/>
            <a:r>
              <a:rPr lang="en-GB" sz="2800" b="1" u="sng" dirty="0" smtClean="0"/>
              <a:t>Practice question #2</a:t>
            </a:r>
            <a:endParaRPr lang="en-GB" sz="2800" dirty="0"/>
          </a:p>
        </p:txBody>
      </p:sp>
      <p:pic>
        <p:nvPicPr>
          <p:cNvPr id="14" name="Picture 13" descr="problem.gif"/>
          <p:cNvPicPr>
            <a:picLocks noChangeAspect="1"/>
          </p:cNvPicPr>
          <p:nvPr/>
        </p:nvPicPr>
        <p:blipFill>
          <a:blip r:embed="rId3"/>
          <a:stretch>
            <a:fillRect/>
          </a:stretch>
        </p:blipFill>
        <p:spPr>
          <a:xfrm>
            <a:off x="0" y="1828800"/>
            <a:ext cx="9144000" cy="4461968"/>
          </a:xfrm>
          <a:prstGeom prst="rect">
            <a:avLst/>
          </a:prstGeom>
        </p:spPr>
      </p:pic>
      <p:sp>
        <p:nvSpPr>
          <p:cNvPr id="15" name="TextBox 14"/>
          <p:cNvSpPr txBox="1"/>
          <p:nvPr/>
        </p:nvSpPr>
        <p:spPr>
          <a:xfrm rot="20823846">
            <a:off x="6221459" y="5132220"/>
            <a:ext cx="236220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i="1" dirty="0" smtClean="0"/>
              <a:t>Designed by student</a:t>
            </a:r>
          </a:p>
          <a:p>
            <a:pPr algn="ctr"/>
            <a:r>
              <a:rPr lang="en-GB" sz="2000" i="1" dirty="0" smtClean="0"/>
              <a:t>Given in past quiz</a:t>
            </a:r>
            <a:endParaRPr lang="en-GB" sz="2000" i="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26</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371600"/>
            <a:ext cx="9144000" cy="2677656"/>
          </a:xfrm>
          <a:prstGeom prst="rect">
            <a:avLst/>
          </a:prstGeom>
          <a:noFill/>
        </p:spPr>
        <p:txBody>
          <a:bodyPr wrap="square" rtlCol="0">
            <a:spAutoFit/>
          </a:bodyPr>
          <a:lstStyle/>
          <a:p>
            <a:pPr algn="ctr"/>
            <a:r>
              <a:rPr lang="en-GB" sz="2800" b="1" u="sng" dirty="0" smtClean="0"/>
              <a:t>Practice question #3</a:t>
            </a:r>
          </a:p>
          <a:p>
            <a:pPr algn="just"/>
            <a:endParaRPr lang="en-GB" sz="2800" dirty="0" smtClean="0"/>
          </a:p>
          <a:p>
            <a:pPr algn="just"/>
            <a:r>
              <a:rPr lang="en-GB" sz="2800" dirty="0" smtClean="0"/>
              <a:t>Write a script sumMe.sh that takes any number of arguments and displays their sum. For example,</a:t>
            </a:r>
          </a:p>
          <a:p>
            <a:pPr algn="just"/>
            <a:r>
              <a:rPr lang="en-GB" sz="2800" dirty="0" smtClean="0"/>
              <a:t>./sumMe.sh 1 5 9</a:t>
            </a:r>
          </a:p>
          <a:p>
            <a:pPr algn="just"/>
            <a:r>
              <a:rPr lang="en-GB" sz="2800" dirty="0" smtClean="0"/>
              <a:t>should display 15.</a:t>
            </a:r>
            <a:endParaRPr lang="en-GB" sz="2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27</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17" name="TextBox 16"/>
          <p:cNvSpPr txBox="1"/>
          <p:nvPr/>
        </p:nvSpPr>
        <p:spPr>
          <a:xfrm>
            <a:off x="76200" y="1314271"/>
            <a:ext cx="2514600" cy="1200329"/>
          </a:xfrm>
          <a:prstGeom prst="rect">
            <a:avLst/>
          </a:prstGeom>
          <a:noFill/>
        </p:spPr>
        <p:txBody>
          <a:bodyPr wrap="square" rtlCol="0">
            <a:spAutoFit/>
          </a:bodyPr>
          <a:lstStyle/>
          <a:p>
            <a:pPr algn="ctr">
              <a:buFont typeface="Arial" pitchFamily="34" charset="0"/>
              <a:buChar char="•"/>
            </a:pPr>
            <a:r>
              <a:rPr lang="en-GB" sz="2400" dirty="0" smtClean="0"/>
              <a:t> Waiting for resources to become available</a:t>
            </a:r>
            <a:endParaRPr lang="en-GB" sz="2400" dirty="0"/>
          </a:p>
        </p:txBody>
      </p:sp>
      <p:pic>
        <p:nvPicPr>
          <p:cNvPr id="18" name="Picture 17" descr="1.gif"/>
          <p:cNvPicPr>
            <a:picLocks noChangeAspect="1"/>
          </p:cNvPicPr>
          <p:nvPr/>
        </p:nvPicPr>
        <p:blipFill>
          <a:blip r:embed="rId3"/>
          <a:stretch>
            <a:fillRect/>
          </a:stretch>
        </p:blipFill>
        <p:spPr>
          <a:xfrm>
            <a:off x="2590800" y="1013460"/>
            <a:ext cx="6233160" cy="5234940"/>
          </a:xfrm>
          <a:prstGeom prst="rect">
            <a:avLst/>
          </a:prstGeom>
        </p:spPr>
      </p:pic>
      <p:pic>
        <p:nvPicPr>
          <p:cNvPr id="20" name="Picture 19" descr="2.gif"/>
          <p:cNvPicPr>
            <a:picLocks noChangeAspect="1"/>
          </p:cNvPicPr>
          <p:nvPr/>
        </p:nvPicPr>
        <p:blipFill>
          <a:blip r:embed="rId4"/>
          <a:stretch>
            <a:fillRect/>
          </a:stretch>
        </p:blipFill>
        <p:spPr>
          <a:xfrm>
            <a:off x="2590800" y="1013460"/>
            <a:ext cx="6233160" cy="5234940"/>
          </a:xfrm>
          <a:prstGeom prst="rect">
            <a:avLst/>
          </a:prstGeom>
        </p:spPr>
      </p:pic>
      <p:pic>
        <p:nvPicPr>
          <p:cNvPr id="23" name="Picture 22" descr="3.gif"/>
          <p:cNvPicPr>
            <a:picLocks noChangeAspect="1"/>
          </p:cNvPicPr>
          <p:nvPr/>
        </p:nvPicPr>
        <p:blipFill>
          <a:blip r:embed="rId5"/>
          <a:stretch>
            <a:fillRect/>
          </a:stretch>
        </p:blipFill>
        <p:spPr>
          <a:xfrm>
            <a:off x="2590800" y="1013460"/>
            <a:ext cx="6233160" cy="5234940"/>
          </a:xfrm>
          <a:prstGeom prst="rect">
            <a:avLst/>
          </a:prstGeom>
        </p:spPr>
      </p:pic>
      <p:pic>
        <p:nvPicPr>
          <p:cNvPr id="24" name="Picture 23" descr="4.gif"/>
          <p:cNvPicPr>
            <a:picLocks noChangeAspect="1"/>
          </p:cNvPicPr>
          <p:nvPr/>
        </p:nvPicPr>
        <p:blipFill>
          <a:blip r:embed="rId6"/>
          <a:stretch>
            <a:fillRect/>
          </a:stretch>
        </p:blipFill>
        <p:spPr>
          <a:xfrm>
            <a:off x="2590800" y="1013460"/>
            <a:ext cx="6233160" cy="5234940"/>
          </a:xfrm>
          <a:prstGeom prst="rect">
            <a:avLst/>
          </a:prstGeom>
        </p:spPr>
      </p:pic>
      <p:pic>
        <p:nvPicPr>
          <p:cNvPr id="25" name="Picture 24" descr="5.gif"/>
          <p:cNvPicPr>
            <a:picLocks noChangeAspect="1"/>
          </p:cNvPicPr>
          <p:nvPr/>
        </p:nvPicPr>
        <p:blipFill>
          <a:blip r:embed="rId7"/>
          <a:stretch>
            <a:fillRect/>
          </a:stretch>
        </p:blipFill>
        <p:spPr>
          <a:xfrm>
            <a:off x="2590800" y="1013460"/>
            <a:ext cx="6233160" cy="5234940"/>
          </a:xfrm>
          <a:prstGeom prst="rect">
            <a:avLst/>
          </a:prstGeom>
        </p:spPr>
      </p:pic>
      <p:pic>
        <p:nvPicPr>
          <p:cNvPr id="26" name="Picture 25" descr="6.gif"/>
          <p:cNvPicPr>
            <a:picLocks noChangeAspect="1"/>
          </p:cNvPicPr>
          <p:nvPr/>
        </p:nvPicPr>
        <p:blipFill>
          <a:blip r:embed="rId8"/>
          <a:stretch>
            <a:fillRect/>
          </a:stretch>
        </p:blipFill>
        <p:spPr>
          <a:xfrm>
            <a:off x="2590800" y="1013460"/>
            <a:ext cx="6233160" cy="5234940"/>
          </a:xfrm>
          <a:prstGeom prst="rect">
            <a:avLst/>
          </a:prstGeom>
        </p:spPr>
      </p:pic>
      <p:pic>
        <p:nvPicPr>
          <p:cNvPr id="27" name="Picture 26" descr="7.gif"/>
          <p:cNvPicPr>
            <a:picLocks noChangeAspect="1"/>
          </p:cNvPicPr>
          <p:nvPr/>
        </p:nvPicPr>
        <p:blipFill>
          <a:blip r:embed="rId9"/>
          <a:stretch>
            <a:fillRect/>
          </a:stretch>
        </p:blipFill>
        <p:spPr>
          <a:xfrm>
            <a:off x="2590800" y="1013460"/>
            <a:ext cx="6233160" cy="5234940"/>
          </a:xfrm>
          <a:prstGeom prst="rect">
            <a:avLst/>
          </a:prstGeom>
        </p:spPr>
      </p:pic>
      <p:sp>
        <p:nvSpPr>
          <p:cNvPr id="28" name="Rectangle 27"/>
          <p:cNvSpPr/>
          <p:nvPr/>
        </p:nvSpPr>
        <p:spPr>
          <a:xfrm>
            <a:off x="228600" y="2590800"/>
            <a:ext cx="2209800" cy="2438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29" name="Picture 28" descr="Wikipedia-logo-v2.svg.png"/>
          <p:cNvPicPr>
            <a:picLocks noChangeAspect="1"/>
          </p:cNvPicPr>
          <p:nvPr/>
        </p:nvPicPr>
        <p:blipFill>
          <a:blip r:embed="rId10" cstate="print"/>
          <a:stretch>
            <a:fillRect/>
          </a:stretch>
        </p:blipFill>
        <p:spPr>
          <a:xfrm>
            <a:off x="152400" y="3962400"/>
            <a:ext cx="2421285" cy="2209800"/>
          </a:xfrm>
          <a:prstGeom prst="rect">
            <a:avLst/>
          </a:prstGeom>
        </p:spPr>
      </p:pic>
      <p:sp>
        <p:nvSpPr>
          <p:cNvPr id="30" name="TextBox 29"/>
          <p:cNvSpPr txBox="1"/>
          <p:nvPr/>
        </p:nvSpPr>
        <p:spPr>
          <a:xfrm>
            <a:off x="228600" y="2590800"/>
            <a:ext cx="2209800" cy="1323439"/>
          </a:xfrm>
          <a:prstGeom prst="rect">
            <a:avLst/>
          </a:prstGeom>
          <a:noFill/>
        </p:spPr>
        <p:txBody>
          <a:bodyPr wrap="square" rtlCol="0">
            <a:spAutoFit/>
          </a:bodyPr>
          <a:lstStyle/>
          <a:p>
            <a:pPr algn="ctr"/>
            <a:r>
              <a:rPr lang="en-GB" sz="2000" dirty="0" smtClean="0"/>
              <a:t>If you want to know, just have a look at </a:t>
            </a:r>
            <a:r>
              <a:rPr lang="en-GB" sz="2000" b="1" dirty="0" smtClean="0"/>
              <a:t>File locking </a:t>
            </a:r>
            <a:r>
              <a:rPr lang="en-GB" sz="2000" dirty="0" smtClean="0"/>
              <a:t>on Wikipedia!</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28</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While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7" name="Picture 16" descr="1.gif"/>
          <p:cNvPicPr>
            <a:picLocks noChangeAspect="1"/>
          </p:cNvPicPr>
          <p:nvPr/>
        </p:nvPicPr>
        <p:blipFill>
          <a:blip r:embed="rId3"/>
          <a:stretch>
            <a:fillRect/>
          </a:stretch>
        </p:blipFill>
        <p:spPr>
          <a:xfrm>
            <a:off x="2819400" y="990600"/>
            <a:ext cx="6233160" cy="5234940"/>
          </a:xfrm>
          <a:prstGeom prst="rect">
            <a:avLst/>
          </a:prstGeom>
        </p:spPr>
      </p:pic>
      <p:pic>
        <p:nvPicPr>
          <p:cNvPr id="18" name="Picture 17" descr="2.gif"/>
          <p:cNvPicPr>
            <a:picLocks noChangeAspect="1"/>
          </p:cNvPicPr>
          <p:nvPr/>
        </p:nvPicPr>
        <p:blipFill>
          <a:blip r:embed="rId4"/>
          <a:stretch>
            <a:fillRect/>
          </a:stretch>
        </p:blipFill>
        <p:spPr>
          <a:xfrm>
            <a:off x="2819400" y="990600"/>
            <a:ext cx="6233160" cy="5234940"/>
          </a:xfrm>
          <a:prstGeom prst="rect">
            <a:avLst/>
          </a:prstGeom>
        </p:spPr>
      </p:pic>
      <p:pic>
        <p:nvPicPr>
          <p:cNvPr id="20" name="Picture 19" descr="3.gif"/>
          <p:cNvPicPr>
            <a:picLocks noChangeAspect="1"/>
          </p:cNvPicPr>
          <p:nvPr/>
        </p:nvPicPr>
        <p:blipFill>
          <a:blip r:embed="rId5"/>
          <a:stretch>
            <a:fillRect/>
          </a:stretch>
        </p:blipFill>
        <p:spPr>
          <a:xfrm>
            <a:off x="2819400" y="990600"/>
            <a:ext cx="6233160" cy="5234940"/>
          </a:xfrm>
          <a:prstGeom prst="rect">
            <a:avLst/>
          </a:prstGeom>
        </p:spPr>
      </p:pic>
      <p:pic>
        <p:nvPicPr>
          <p:cNvPr id="23" name="Picture 22" descr="4.gif"/>
          <p:cNvPicPr>
            <a:picLocks noChangeAspect="1"/>
          </p:cNvPicPr>
          <p:nvPr/>
        </p:nvPicPr>
        <p:blipFill>
          <a:blip r:embed="rId6"/>
          <a:stretch>
            <a:fillRect/>
          </a:stretch>
        </p:blipFill>
        <p:spPr>
          <a:xfrm>
            <a:off x="2819400" y="990600"/>
            <a:ext cx="6233160" cy="5234940"/>
          </a:xfrm>
          <a:prstGeom prst="rect">
            <a:avLst/>
          </a:prstGeom>
        </p:spPr>
      </p:pic>
      <p:sp>
        <p:nvSpPr>
          <p:cNvPr id="24" name="TextBox 23"/>
          <p:cNvSpPr txBox="1"/>
          <p:nvPr/>
        </p:nvSpPr>
        <p:spPr>
          <a:xfrm>
            <a:off x="0" y="1219200"/>
            <a:ext cx="2819400" cy="830997"/>
          </a:xfrm>
          <a:prstGeom prst="rect">
            <a:avLst/>
          </a:prstGeom>
          <a:noFill/>
        </p:spPr>
        <p:txBody>
          <a:bodyPr wrap="square" rtlCol="0">
            <a:spAutoFit/>
          </a:bodyPr>
          <a:lstStyle/>
          <a:p>
            <a:pPr algn="ctr"/>
            <a:r>
              <a:rPr lang="en-GB" sz="2400" dirty="0" smtClean="0"/>
              <a:t>You can also pipe control structures.</a:t>
            </a:r>
            <a:endParaRPr lang="en-GB" sz="2400" dirty="0"/>
          </a:p>
        </p:txBody>
      </p:sp>
      <p:sp>
        <p:nvSpPr>
          <p:cNvPr id="25" name="TextBox 24"/>
          <p:cNvSpPr txBox="1"/>
          <p:nvPr/>
        </p:nvSpPr>
        <p:spPr>
          <a:xfrm>
            <a:off x="3581400" y="3581400"/>
            <a:ext cx="2209800" cy="369332"/>
          </a:xfrm>
          <a:prstGeom prst="rect">
            <a:avLst/>
          </a:prstGeom>
          <a:noFill/>
        </p:spPr>
        <p:txBody>
          <a:bodyPr wrap="square" rtlCol="0">
            <a:spAutoFit/>
          </a:bodyPr>
          <a:lstStyle/>
          <a:p>
            <a:r>
              <a:rPr lang="en-GB" dirty="0" smtClean="0">
                <a:solidFill>
                  <a:srgbClr val="FF0000"/>
                </a:solidFill>
              </a:rPr>
              <a:t>Each line read by </a:t>
            </a:r>
            <a:r>
              <a:rPr lang="en-GB" b="1" i="1" dirty="0" smtClean="0">
                <a:solidFill>
                  <a:srgbClr val="FF0000"/>
                </a:solidFill>
              </a:rPr>
              <a:t>cat</a:t>
            </a:r>
            <a:endParaRPr lang="en-GB" b="1" i="1" dirty="0">
              <a:solidFill>
                <a:srgbClr val="FF0000"/>
              </a:solidFill>
            </a:endParaRPr>
          </a:p>
        </p:txBody>
      </p:sp>
      <p:sp>
        <p:nvSpPr>
          <p:cNvPr id="26" name="TextBox 25"/>
          <p:cNvSpPr txBox="1"/>
          <p:nvPr/>
        </p:nvSpPr>
        <p:spPr>
          <a:xfrm>
            <a:off x="4724400" y="4038600"/>
            <a:ext cx="3581400" cy="369332"/>
          </a:xfrm>
          <a:prstGeom prst="rect">
            <a:avLst/>
          </a:prstGeom>
          <a:noFill/>
        </p:spPr>
        <p:txBody>
          <a:bodyPr wrap="square" rtlCol="0">
            <a:spAutoFit/>
          </a:bodyPr>
          <a:lstStyle/>
          <a:p>
            <a:r>
              <a:rPr lang="en-GB" dirty="0" smtClean="0">
                <a:solidFill>
                  <a:srgbClr val="FFFF00"/>
                </a:solidFill>
              </a:rPr>
              <a:t>is stored in the variable </a:t>
            </a:r>
            <a:r>
              <a:rPr lang="en-GB" i="1" dirty="0" smtClean="0">
                <a:solidFill>
                  <a:srgbClr val="FFFF00"/>
                </a:solidFill>
              </a:rPr>
              <a:t>person</a:t>
            </a:r>
            <a:endParaRPr lang="en-GB" i="1" dirty="0">
              <a:solidFill>
                <a:srgbClr val="FFFF00"/>
              </a:solidFill>
            </a:endParaRPr>
          </a:p>
        </p:txBody>
      </p:sp>
      <p:sp>
        <p:nvSpPr>
          <p:cNvPr id="27" name="TextBox 26"/>
          <p:cNvSpPr txBox="1"/>
          <p:nvPr/>
        </p:nvSpPr>
        <p:spPr>
          <a:xfrm>
            <a:off x="6858000" y="4648200"/>
            <a:ext cx="1981200" cy="369332"/>
          </a:xfrm>
          <a:prstGeom prst="rect">
            <a:avLst/>
          </a:prstGeom>
          <a:noFill/>
        </p:spPr>
        <p:txBody>
          <a:bodyPr wrap="square" rtlCol="0">
            <a:spAutoFit/>
          </a:bodyPr>
          <a:lstStyle/>
          <a:p>
            <a:r>
              <a:rPr lang="en-GB" dirty="0" smtClean="0">
                <a:solidFill>
                  <a:srgbClr val="FF3399"/>
                </a:solidFill>
              </a:rPr>
              <a:t>which we display</a:t>
            </a:r>
            <a:endParaRPr lang="en-GB" i="1" dirty="0">
              <a:solidFill>
                <a:srgbClr val="FF3399"/>
              </a:solidFill>
            </a:endParaRPr>
          </a:p>
        </p:txBody>
      </p:sp>
      <p:cxnSp>
        <p:nvCxnSpPr>
          <p:cNvPr id="29" name="Straight Connector 28"/>
          <p:cNvCxnSpPr/>
          <p:nvPr/>
        </p:nvCxnSpPr>
        <p:spPr>
          <a:xfrm>
            <a:off x="4419600" y="3352800"/>
            <a:ext cx="12192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791200" y="3352800"/>
            <a:ext cx="1447800" cy="15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15200" y="3352800"/>
            <a:ext cx="1447800" cy="1588"/>
          </a:xfrm>
          <a:prstGeom prst="line">
            <a:avLst/>
          </a:prstGeom>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0" y="2971800"/>
            <a:ext cx="2895600" cy="1200329"/>
          </a:xfrm>
          <a:prstGeom prst="rect">
            <a:avLst/>
          </a:prstGeom>
          <a:noFill/>
        </p:spPr>
        <p:txBody>
          <a:bodyPr wrap="square" rtlCol="0">
            <a:spAutoFit/>
          </a:bodyPr>
          <a:lstStyle/>
          <a:p>
            <a:pPr algn="ctr"/>
            <a:r>
              <a:rPr lang="en-GB" dirty="0" smtClean="0"/>
              <a:t>Note that this example processes each item in a set. We said that the </a:t>
            </a:r>
            <a:r>
              <a:rPr lang="en-GB" b="1" dirty="0" smtClean="0">
                <a:solidFill>
                  <a:srgbClr val="0070C0"/>
                </a:solidFill>
              </a:rPr>
              <a:t>“for..in” structure was for that</a:t>
            </a:r>
            <a:r>
              <a:rPr lang="en-GB" dirty="0" smtClean="0"/>
              <a:t>.</a:t>
            </a:r>
            <a:endParaRPr lang="en-GB" dirty="0"/>
          </a:p>
        </p:txBody>
      </p:sp>
      <p:sp>
        <p:nvSpPr>
          <p:cNvPr id="34" name="TextBox 33"/>
          <p:cNvSpPr txBox="1"/>
          <p:nvPr/>
        </p:nvSpPr>
        <p:spPr>
          <a:xfrm>
            <a:off x="0" y="4648200"/>
            <a:ext cx="2895600" cy="1477328"/>
          </a:xfrm>
          <a:prstGeom prst="rect">
            <a:avLst/>
          </a:prstGeom>
          <a:noFill/>
        </p:spPr>
        <p:txBody>
          <a:bodyPr wrap="square" rtlCol="0">
            <a:spAutoFit/>
          </a:bodyPr>
          <a:lstStyle/>
          <a:p>
            <a:pPr algn="ctr"/>
            <a:r>
              <a:rPr lang="en-GB" dirty="0" smtClean="0"/>
              <a:t>So you may be able to get anything done through combinations of pipes etc., but it’s not necessarily the best way to go!</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29</a:t>
            </a:r>
            <a:endParaRPr lang="fr-CA" dirty="0"/>
          </a:p>
        </p:txBody>
      </p:sp>
      <p:sp>
        <p:nvSpPr>
          <p:cNvPr id="8" name="Text Box 4"/>
          <p:cNvSpPr txBox="1">
            <a:spLocks noChangeArrowheads="1"/>
          </p:cNvSpPr>
          <p:nvPr/>
        </p:nvSpPr>
        <p:spPr bwMode="auto">
          <a:xfrm>
            <a:off x="0" y="2665412"/>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2589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3351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4" name="Picture 23" descr="01.gif"/>
          <p:cNvPicPr>
            <a:picLocks noChangeAspect="1"/>
          </p:cNvPicPr>
          <p:nvPr/>
        </p:nvPicPr>
        <p:blipFill>
          <a:blip r:embed="rId3"/>
          <a:stretch>
            <a:fillRect/>
          </a:stretch>
        </p:blipFill>
        <p:spPr>
          <a:xfrm>
            <a:off x="2895600" y="990600"/>
            <a:ext cx="6233160" cy="5234940"/>
          </a:xfrm>
          <a:prstGeom prst="rect">
            <a:avLst/>
          </a:prstGeom>
        </p:spPr>
      </p:pic>
      <p:pic>
        <p:nvPicPr>
          <p:cNvPr id="35" name="Picture 34" descr="02.gif"/>
          <p:cNvPicPr>
            <a:picLocks noChangeAspect="1"/>
          </p:cNvPicPr>
          <p:nvPr/>
        </p:nvPicPr>
        <p:blipFill>
          <a:blip r:embed="rId4"/>
          <a:stretch>
            <a:fillRect/>
          </a:stretch>
        </p:blipFill>
        <p:spPr>
          <a:xfrm>
            <a:off x="2895600" y="990600"/>
            <a:ext cx="6233160" cy="5234940"/>
          </a:xfrm>
          <a:prstGeom prst="rect">
            <a:avLst/>
          </a:prstGeom>
        </p:spPr>
      </p:pic>
      <p:pic>
        <p:nvPicPr>
          <p:cNvPr id="36" name="Picture 35" descr="03.gif"/>
          <p:cNvPicPr>
            <a:picLocks noChangeAspect="1"/>
          </p:cNvPicPr>
          <p:nvPr/>
        </p:nvPicPr>
        <p:blipFill>
          <a:blip r:embed="rId5"/>
          <a:stretch>
            <a:fillRect/>
          </a:stretch>
        </p:blipFill>
        <p:spPr>
          <a:xfrm>
            <a:off x="2895600" y="990600"/>
            <a:ext cx="6233160" cy="5234940"/>
          </a:xfrm>
          <a:prstGeom prst="rect">
            <a:avLst/>
          </a:prstGeom>
        </p:spPr>
      </p:pic>
      <p:cxnSp>
        <p:nvCxnSpPr>
          <p:cNvPr id="38" name="Straight Arrow Connector 37"/>
          <p:cNvCxnSpPr/>
          <p:nvPr/>
        </p:nvCxnSpPr>
        <p:spPr>
          <a:xfrm rot="10800000">
            <a:off x="3192780" y="2388870"/>
            <a:ext cx="1066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183380" y="2275939"/>
            <a:ext cx="4724400" cy="707886"/>
          </a:xfrm>
          <a:prstGeom prst="rect">
            <a:avLst/>
          </a:prstGeom>
          <a:noFill/>
        </p:spPr>
        <p:txBody>
          <a:bodyPr wrap="square" rtlCol="0">
            <a:spAutoFit/>
          </a:bodyPr>
          <a:lstStyle/>
          <a:p>
            <a:pPr algn="ctr"/>
            <a:r>
              <a:rPr lang="en-GB" sz="2000" dirty="0" smtClean="0">
                <a:solidFill>
                  <a:srgbClr val="FF0000"/>
                </a:solidFill>
              </a:rPr>
              <a:t>We don’t get the prompt back. Control has now been passed to </a:t>
            </a:r>
            <a:r>
              <a:rPr lang="en-GB" sz="2000" dirty="0" err="1" smtClean="0">
                <a:solidFill>
                  <a:srgbClr val="FF0000"/>
                </a:solidFill>
              </a:rPr>
              <a:t>Emacs</a:t>
            </a:r>
            <a:r>
              <a:rPr lang="en-GB" sz="2000" dirty="0" smtClean="0">
                <a:solidFill>
                  <a:srgbClr val="FF0000"/>
                </a:solidFill>
              </a:rPr>
              <a:t>, until it ends.</a:t>
            </a:r>
            <a:endParaRPr lang="en-GB" sz="2000" dirty="0">
              <a:solidFill>
                <a:srgbClr val="FF0000"/>
              </a:solidFill>
            </a:endParaRPr>
          </a:p>
        </p:txBody>
      </p:sp>
      <p:pic>
        <p:nvPicPr>
          <p:cNvPr id="40" name="Picture 39" descr="04.gif"/>
          <p:cNvPicPr>
            <a:picLocks noChangeAspect="1"/>
          </p:cNvPicPr>
          <p:nvPr/>
        </p:nvPicPr>
        <p:blipFill>
          <a:blip r:embed="rId6"/>
          <a:stretch>
            <a:fillRect/>
          </a:stretch>
        </p:blipFill>
        <p:spPr>
          <a:xfrm>
            <a:off x="2895600" y="990600"/>
            <a:ext cx="6233160" cy="5234940"/>
          </a:xfrm>
          <a:prstGeom prst="rect">
            <a:avLst/>
          </a:prstGeom>
        </p:spPr>
      </p:pic>
      <p:pic>
        <p:nvPicPr>
          <p:cNvPr id="41" name="Picture 40" descr="05.gif"/>
          <p:cNvPicPr>
            <a:picLocks noChangeAspect="1"/>
          </p:cNvPicPr>
          <p:nvPr/>
        </p:nvPicPr>
        <p:blipFill>
          <a:blip r:embed="rId7"/>
          <a:stretch>
            <a:fillRect/>
          </a:stretch>
        </p:blipFill>
        <p:spPr>
          <a:xfrm>
            <a:off x="2895600" y="990600"/>
            <a:ext cx="6233160" cy="5234940"/>
          </a:xfrm>
          <a:prstGeom prst="rect">
            <a:avLst/>
          </a:prstGeom>
        </p:spPr>
      </p:pic>
      <p:sp>
        <p:nvSpPr>
          <p:cNvPr id="42" name="TextBox 41"/>
          <p:cNvSpPr txBox="1"/>
          <p:nvPr/>
        </p:nvSpPr>
        <p:spPr>
          <a:xfrm>
            <a:off x="2964180" y="2998470"/>
            <a:ext cx="6096000" cy="538609"/>
          </a:xfrm>
          <a:prstGeom prst="rect">
            <a:avLst/>
          </a:prstGeom>
          <a:noFill/>
        </p:spPr>
        <p:txBody>
          <a:bodyPr wrap="square" rtlCol="0">
            <a:spAutoFit/>
          </a:bodyPr>
          <a:lstStyle/>
          <a:p>
            <a:r>
              <a:rPr lang="en-GB" sz="2900" b="1" dirty="0" smtClean="0">
                <a:solidFill>
                  <a:srgbClr val="FF0000"/>
                </a:solidFill>
              </a:rPr>
              <a:t>&amp;</a:t>
            </a:r>
            <a:r>
              <a:rPr lang="en-GB" sz="2600" dirty="0" smtClean="0">
                <a:solidFill>
                  <a:srgbClr val="FF0000"/>
                </a:solidFill>
              </a:rPr>
              <a:t> starts a program as an independent task</a:t>
            </a:r>
            <a:endParaRPr lang="en-GB" sz="2600" dirty="0">
              <a:solidFill>
                <a:srgbClr val="FF0000"/>
              </a:solidFill>
            </a:endParaRPr>
          </a:p>
        </p:txBody>
      </p:sp>
      <p:pic>
        <p:nvPicPr>
          <p:cNvPr id="43" name="Picture 42" descr="06.gif"/>
          <p:cNvPicPr>
            <a:picLocks noChangeAspect="1"/>
          </p:cNvPicPr>
          <p:nvPr/>
        </p:nvPicPr>
        <p:blipFill>
          <a:blip r:embed="rId8"/>
          <a:stretch>
            <a:fillRect/>
          </a:stretch>
        </p:blipFill>
        <p:spPr>
          <a:xfrm>
            <a:off x="2895600" y="990600"/>
            <a:ext cx="6233160" cy="5234940"/>
          </a:xfrm>
          <a:prstGeom prst="rect">
            <a:avLst/>
          </a:prstGeom>
        </p:spPr>
      </p:pic>
      <p:sp>
        <p:nvSpPr>
          <p:cNvPr id="44" name="TextBox 43"/>
          <p:cNvSpPr txBox="1"/>
          <p:nvPr/>
        </p:nvSpPr>
        <p:spPr>
          <a:xfrm>
            <a:off x="0" y="2590800"/>
            <a:ext cx="2895600" cy="1292662"/>
          </a:xfrm>
          <a:prstGeom prst="rect">
            <a:avLst/>
          </a:prstGeom>
          <a:noFill/>
        </p:spPr>
        <p:txBody>
          <a:bodyPr wrap="square" rtlCol="0">
            <a:spAutoFit/>
          </a:bodyPr>
          <a:lstStyle/>
          <a:p>
            <a:pPr algn="ctr"/>
            <a:r>
              <a:rPr lang="en-GB" dirty="0" err="1" smtClean="0"/>
              <a:t>Emacs</a:t>
            </a:r>
            <a:r>
              <a:rPr lang="en-GB" dirty="0" smtClean="0"/>
              <a:t> has a graphical user interface. It cannot reside within the shell. To detach it:</a:t>
            </a:r>
          </a:p>
          <a:p>
            <a:pPr algn="ctr"/>
            <a:r>
              <a:rPr lang="en-GB" sz="2400" b="1" dirty="0" err="1" smtClean="0"/>
              <a:t>emacs</a:t>
            </a:r>
            <a:r>
              <a:rPr lang="en-GB" sz="2400" b="1" dirty="0" smtClean="0"/>
              <a:t>&amp;</a:t>
            </a:r>
            <a:endParaRPr lang="en-GB"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30</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2209800" y="2401669"/>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581400" y="2706469"/>
            <a:ext cx="2362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2819400" y="3087469"/>
            <a:ext cx="23622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1371600" y="4535269"/>
            <a:ext cx="7162800" cy="646331"/>
          </a:xfrm>
          <a:prstGeom prst="rect">
            <a:avLst/>
          </a:prstGeom>
          <a:noFill/>
        </p:spPr>
        <p:txBody>
          <a:bodyPr wrap="square" rtlCol="0">
            <a:spAutoFit/>
          </a:bodyPr>
          <a:lstStyle/>
          <a:p>
            <a:r>
              <a:rPr lang="en-GB" sz="3600" dirty="0" smtClean="0"/>
              <a:t>Keep doing </a:t>
            </a:r>
            <a:r>
              <a:rPr lang="en-GB" sz="3600" dirty="0" smtClean="0">
                <a:solidFill>
                  <a:srgbClr val="00B0F0"/>
                </a:solidFill>
              </a:rPr>
              <a:t>this</a:t>
            </a:r>
            <a:r>
              <a:rPr lang="en-GB" sz="3600" dirty="0" smtClean="0"/>
              <a:t> for each item in </a:t>
            </a:r>
            <a:r>
              <a:rPr lang="en-GB" sz="3600" dirty="0" smtClean="0">
                <a:solidFill>
                  <a:srgbClr val="00B050"/>
                </a:solidFill>
              </a:rPr>
              <a:t>that</a:t>
            </a:r>
            <a:endParaRPr lang="en-GB" sz="3600" dirty="0"/>
          </a:p>
        </p:txBody>
      </p:sp>
      <p:pic>
        <p:nvPicPr>
          <p:cNvPr id="25" name="Picture 24" descr="file.gif"/>
          <p:cNvPicPr>
            <a:picLocks noChangeAspect="1"/>
          </p:cNvPicPr>
          <p:nvPr/>
        </p:nvPicPr>
        <p:blipFill>
          <a:blip r:embed="rId3"/>
          <a:srcRect t="28166" r="63447" b="54367"/>
          <a:stretch>
            <a:fillRect/>
          </a:stretch>
        </p:blipFill>
        <p:spPr>
          <a:xfrm>
            <a:off x="2438400" y="1785953"/>
            <a:ext cx="4572000" cy="1834916"/>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3" name="Straight Arrow Connector 22"/>
          <p:cNvCxnSpPr/>
          <p:nvPr/>
        </p:nvCxnSpPr>
        <p:spPr>
          <a:xfrm rot="5400000" flipH="1" flipV="1">
            <a:off x="3124200" y="3961606"/>
            <a:ext cx="1371600" cy="1588"/>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5486400" y="2971800"/>
            <a:ext cx="2286000" cy="1676400"/>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276600"/>
            <a:ext cx="1447800" cy="1588"/>
          </a:xfrm>
          <a:prstGeom prst="line">
            <a:avLst/>
          </a:prstGeom>
        </p:spPr>
        <p:style>
          <a:lnRef idx="3">
            <a:schemeClr val="accent5"/>
          </a:lnRef>
          <a:fillRef idx="0">
            <a:schemeClr val="accent5"/>
          </a:fillRef>
          <a:effectRef idx="2">
            <a:schemeClr val="accent5"/>
          </a:effectRef>
          <a:fontRef idx="minor">
            <a:schemeClr val="tx1"/>
          </a:fontRef>
        </p:style>
      </p:cxnSp>
      <p:cxnSp>
        <p:nvCxnSpPr>
          <p:cNvPr id="29" name="Straight Connector 28"/>
          <p:cNvCxnSpPr/>
          <p:nvPr/>
        </p:nvCxnSpPr>
        <p:spPr>
          <a:xfrm>
            <a:off x="4419600" y="2971800"/>
            <a:ext cx="1371600" cy="1588"/>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31</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1" name="Picture 20" descr="file.gif"/>
          <p:cNvPicPr>
            <a:picLocks noChangeAspect="1"/>
          </p:cNvPicPr>
          <p:nvPr/>
        </p:nvPicPr>
        <p:blipFill>
          <a:blip r:embed="rId3"/>
          <a:stretch>
            <a:fillRect/>
          </a:stretch>
        </p:blipFill>
        <p:spPr>
          <a:xfrm>
            <a:off x="1455420" y="1013460"/>
            <a:ext cx="6233160" cy="523494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32</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for1.gif"/>
          <p:cNvPicPr>
            <a:picLocks noChangeAspect="1"/>
          </p:cNvPicPr>
          <p:nvPr/>
        </p:nvPicPr>
        <p:blipFill>
          <a:blip r:embed="rId3"/>
          <a:stretch>
            <a:fillRect/>
          </a:stretch>
        </p:blipFill>
        <p:spPr>
          <a:xfrm>
            <a:off x="2819400" y="990600"/>
            <a:ext cx="6233160" cy="5234940"/>
          </a:xfrm>
          <a:prstGeom prst="rect">
            <a:avLst/>
          </a:prstGeom>
        </p:spPr>
      </p:pic>
      <p:pic>
        <p:nvPicPr>
          <p:cNvPr id="15" name="Picture 14" descr="for2.gif"/>
          <p:cNvPicPr>
            <a:picLocks noChangeAspect="1"/>
          </p:cNvPicPr>
          <p:nvPr/>
        </p:nvPicPr>
        <p:blipFill>
          <a:blip r:embed="rId4"/>
          <a:stretch>
            <a:fillRect/>
          </a:stretch>
        </p:blipFill>
        <p:spPr>
          <a:xfrm>
            <a:off x="2819400" y="990600"/>
            <a:ext cx="6233160" cy="5234940"/>
          </a:xfrm>
          <a:prstGeom prst="rect">
            <a:avLst/>
          </a:prstGeom>
        </p:spPr>
      </p:pic>
      <p:sp>
        <p:nvSpPr>
          <p:cNvPr id="16" name="TextBox 15"/>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18" name="TextBox 17"/>
          <p:cNvSpPr txBox="1"/>
          <p:nvPr/>
        </p:nvSpPr>
        <p:spPr>
          <a:xfrm>
            <a:off x="304800" y="1302603"/>
            <a:ext cx="2590800" cy="830997"/>
          </a:xfrm>
          <a:prstGeom prst="rect">
            <a:avLst/>
          </a:prstGeom>
          <a:noFill/>
        </p:spPr>
        <p:txBody>
          <a:bodyPr wrap="square" rtlCol="0">
            <a:spAutoFit/>
          </a:bodyPr>
          <a:lstStyle/>
          <a:p>
            <a:pPr>
              <a:buFont typeface="Arial" pitchFamily="34" charset="0"/>
              <a:buChar char="•"/>
            </a:pPr>
            <a:r>
              <a:rPr lang="en-GB" sz="2400" dirty="0" smtClean="0"/>
              <a:t> processing a set of files</a:t>
            </a:r>
          </a:p>
        </p:txBody>
      </p:sp>
      <p:sp>
        <p:nvSpPr>
          <p:cNvPr id="20" name="TextBox 19"/>
          <p:cNvSpPr txBox="1"/>
          <p:nvPr/>
        </p:nvSpPr>
        <p:spPr>
          <a:xfrm>
            <a:off x="-76200" y="2281535"/>
            <a:ext cx="3048000" cy="461665"/>
          </a:xfrm>
          <a:prstGeom prst="rect">
            <a:avLst/>
          </a:prstGeom>
          <a:noFill/>
        </p:spPr>
        <p:txBody>
          <a:bodyPr wrap="square" rtlCol="0">
            <a:spAutoFit/>
          </a:bodyPr>
          <a:lstStyle/>
          <a:p>
            <a:r>
              <a:rPr lang="en-GB" sz="2400" dirty="0" smtClean="0"/>
              <a:t>for </a:t>
            </a:r>
            <a:r>
              <a:rPr lang="en-GB" sz="2400" dirty="0" smtClean="0">
                <a:solidFill>
                  <a:schemeClr val="bg1">
                    <a:lumMod val="50000"/>
                  </a:schemeClr>
                </a:solidFill>
              </a:rPr>
              <a:t>..var..</a:t>
            </a:r>
            <a:r>
              <a:rPr lang="en-GB" sz="2400" dirty="0" smtClean="0"/>
              <a:t> in </a:t>
            </a:r>
            <a:r>
              <a:rPr lang="en-GB" sz="2400" dirty="0" smtClean="0">
                <a:solidFill>
                  <a:schemeClr val="bg1">
                    <a:lumMod val="50000"/>
                  </a:schemeClr>
                </a:solidFill>
              </a:rPr>
              <a:t>..files..</a:t>
            </a:r>
            <a:r>
              <a:rPr lang="en-GB" sz="2400" dirty="0" smtClean="0"/>
              <a:t> ; do</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33</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17" name="TextBox 16"/>
          <p:cNvSpPr txBox="1"/>
          <p:nvPr/>
        </p:nvSpPr>
        <p:spPr>
          <a:xfrm>
            <a:off x="304800" y="1302603"/>
            <a:ext cx="2590800" cy="830997"/>
          </a:xfrm>
          <a:prstGeom prst="rect">
            <a:avLst/>
          </a:prstGeom>
          <a:noFill/>
        </p:spPr>
        <p:txBody>
          <a:bodyPr wrap="square" rtlCol="0">
            <a:spAutoFit/>
          </a:bodyPr>
          <a:lstStyle/>
          <a:p>
            <a:pPr>
              <a:buFont typeface="Arial" pitchFamily="34" charset="0"/>
              <a:buChar char="•"/>
            </a:pPr>
            <a:r>
              <a:rPr lang="en-GB" sz="2400" dirty="0" smtClean="0"/>
              <a:t> processing a set of files</a:t>
            </a:r>
          </a:p>
        </p:txBody>
      </p:sp>
      <p:pic>
        <p:nvPicPr>
          <p:cNvPr id="18" name="Picture 17" descr="for3.gif"/>
          <p:cNvPicPr>
            <a:picLocks noChangeAspect="1"/>
          </p:cNvPicPr>
          <p:nvPr/>
        </p:nvPicPr>
        <p:blipFill>
          <a:blip r:embed="rId3"/>
          <a:stretch>
            <a:fillRect/>
          </a:stretch>
        </p:blipFill>
        <p:spPr>
          <a:xfrm>
            <a:off x="2743200" y="990600"/>
            <a:ext cx="6233160" cy="5234940"/>
          </a:xfrm>
          <a:prstGeom prst="rect">
            <a:avLst/>
          </a:prstGeom>
        </p:spPr>
      </p:pic>
      <p:pic>
        <p:nvPicPr>
          <p:cNvPr id="19" name="Picture 18" descr="for4.gif"/>
          <p:cNvPicPr>
            <a:picLocks noChangeAspect="1"/>
          </p:cNvPicPr>
          <p:nvPr/>
        </p:nvPicPr>
        <p:blipFill>
          <a:blip r:embed="rId4"/>
          <a:stretch>
            <a:fillRect/>
          </a:stretch>
        </p:blipFill>
        <p:spPr>
          <a:xfrm>
            <a:off x="2743200" y="990600"/>
            <a:ext cx="6233160" cy="5234940"/>
          </a:xfrm>
          <a:prstGeom prst="rect">
            <a:avLst/>
          </a:prstGeom>
        </p:spPr>
      </p:pic>
      <p:sp>
        <p:nvSpPr>
          <p:cNvPr id="20" name="TextBox 19"/>
          <p:cNvSpPr txBox="1"/>
          <p:nvPr/>
        </p:nvSpPr>
        <p:spPr>
          <a:xfrm>
            <a:off x="304800" y="2979003"/>
            <a:ext cx="2514600" cy="830997"/>
          </a:xfrm>
          <a:prstGeom prst="rect">
            <a:avLst/>
          </a:prstGeom>
          <a:noFill/>
        </p:spPr>
        <p:txBody>
          <a:bodyPr wrap="square" rtlCol="0">
            <a:spAutoFit/>
          </a:bodyPr>
          <a:lstStyle/>
          <a:p>
            <a:pPr>
              <a:buFont typeface="Arial" pitchFamily="34" charset="0"/>
              <a:buChar char="•"/>
            </a:pPr>
            <a:r>
              <a:rPr lang="en-GB" sz="2400" dirty="0" smtClean="0"/>
              <a:t> processing a set of arguments</a:t>
            </a:r>
          </a:p>
        </p:txBody>
      </p:sp>
      <p:sp>
        <p:nvSpPr>
          <p:cNvPr id="22" name="TextBox 21"/>
          <p:cNvSpPr txBox="1"/>
          <p:nvPr/>
        </p:nvSpPr>
        <p:spPr>
          <a:xfrm>
            <a:off x="-76200" y="2281535"/>
            <a:ext cx="3048000" cy="461665"/>
          </a:xfrm>
          <a:prstGeom prst="rect">
            <a:avLst/>
          </a:prstGeom>
          <a:noFill/>
        </p:spPr>
        <p:txBody>
          <a:bodyPr wrap="square" rtlCol="0">
            <a:spAutoFit/>
          </a:bodyPr>
          <a:lstStyle/>
          <a:p>
            <a:r>
              <a:rPr lang="en-GB" sz="2400" dirty="0" smtClean="0"/>
              <a:t>for </a:t>
            </a:r>
            <a:r>
              <a:rPr lang="en-GB" sz="2400" dirty="0" smtClean="0">
                <a:solidFill>
                  <a:schemeClr val="bg1">
                    <a:lumMod val="50000"/>
                  </a:schemeClr>
                </a:solidFill>
              </a:rPr>
              <a:t>..var..</a:t>
            </a:r>
            <a:r>
              <a:rPr lang="en-GB" sz="2400" dirty="0" smtClean="0"/>
              <a:t> in </a:t>
            </a:r>
            <a:r>
              <a:rPr lang="en-GB" sz="2400" dirty="0" smtClean="0">
                <a:solidFill>
                  <a:schemeClr val="bg1">
                    <a:lumMod val="50000"/>
                  </a:schemeClr>
                </a:solidFill>
              </a:rPr>
              <a:t>..files..</a:t>
            </a:r>
            <a:r>
              <a:rPr lang="en-GB" sz="2400" dirty="0" smtClean="0"/>
              <a:t> ; do</a:t>
            </a:r>
            <a:endParaRPr lang="en-GB" sz="2400" dirty="0"/>
          </a:p>
        </p:txBody>
      </p:sp>
      <p:sp>
        <p:nvSpPr>
          <p:cNvPr id="23" name="TextBox 22"/>
          <p:cNvSpPr txBox="1"/>
          <p:nvPr/>
        </p:nvSpPr>
        <p:spPr>
          <a:xfrm>
            <a:off x="76200" y="3881735"/>
            <a:ext cx="2590800" cy="461665"/>
          </a:xfrm>
          <a:prstGeom prst="rect">
            <a:avLst/>
          </a:prstGeom>
          <a:noFill/>
        </p:spPr>
        <p:txBody>
          <a:bodyPr wrap="square" rtlCol="0">
            <a:spAutoFit/>
          </a:bodyPr>
          <a:lstStyle/>
          <a:p>
            <a:r>
              <a:rPr lang="en-GB" sz="2400" dirty="0" smtClean="0"/>
              <a:t>for </a:t>
            </a:r>
            <a:r>
              <a:rPr lang="en-GB" sz="2400" dirty="0" smtClean="0">
                <a:solidFill>
                  <a:schemeClr val="bg1">
                    <a:lumMod val="50000"/>
                  </a:schemeClr>
                </a:solidFill>
              </a:rPr>
              <a:t>..var..</a:t>
            </a:r>
            <a:r>
              <a:rPr lang="en-GB" sz="2400" dirty="0" smtClean="0"/>
              <a:t> in $@ ; do</a:t>
            </a:r>
            <a:endParaRPr lang="en-GB" sz="2400" dirty="0"/>
          </a:p>
        </p:txBody>
      </p:sp>
      <p:cxnSp>
        <p:nvCxnSpPr>
          <p:cNvPr id="26" name="Straight Connector 25"/>
          <p:cNvCxnSpPr/>
          <p:nvPr/>
        </p:nvCxnSpPr>
        <p:spPr>
          <a:xfrm>
            <a:off x="152400" y="2819400"/>
            <a:ext cx="2438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971800" y="3505200"/>
            <a:ext cx="586740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smtClean="0"/>
              <a:t>Note that if you want to start from e.g. the 2</a:t>
            </a:r>
            <a:r>
              <a:rPr lang="en-GB" sz="2800" baseline="30000" dirty="0" smtClean="0"/>
              <a:t>nd</a:t>
            </a:r>
            <a:r>
              <a:rPr lang="en-GB" sz="2800" dirty="0" smtClean="0"/>
              <a:t> argument, you can use </a:t>
            </a:r>
            <a:r>
              <a:rPr lang="en-GB" sz="2800" dirty="0" smtClean="0">
                <a:solidFill>
                  <a:srgbClr val="FF0000"/>
                </a:solidFill>
              </a:rPr>
              <a:t>${@:2}</a:t>
            </a:r>
            <a:endParaRPr lang="en-GB" sz="2800" dirty="0">
              <a:solidFill>
                <a:srgbClr val="FF0000"/>
              </a:solidFill>
            </a:endParaRPr>
          </a:p>
        </p:txBody>
      </p:sp>
      <p:sp>
        <p:nvSpPr>
          <p:cNvPr id="21" name="TextBox 20"/>
          <p:cNvSpPr txBox="1"/>
          <p:nvPr/>
        </p:nvSpPr>
        <p:spPr>
          <a:xfrm>
            <a:off x="2971800" y="4608493"/>
            <a:ext cx="58674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smtClean="0">
                <a:solidFill>
                  <a:schemeClr val="tx1"/>
                </a:solidFill>
              </a:rPr>
              <a:t>...or if you’re feeling lazy, processing arguments is what it does by default:</a:t>
            </a:r>
          </a:p>
          <a:p>
            <a:r>
              <a:rPr lang="en-GB" sz="2800" dirty="0" smtClean="0">
                <a:solidFill>
                  <a:schemeClr val="tx1"/>
                </a:solidFill>
              </a:rPr>
              <a:t>	for </a:t>
            </a:r>
            <a:r>
              <a:rPr lang="en-GB" sz="2800" dirty="0" smtClean="0">
                <a:solidFill>
                  <a:schemeClr val="bg1">
                    <a:lumMod val="50000"/>
                  </a:schemeClr>
                </a:solidFill>
              </a:rPr>
              <a:t>..var..</a:t>
            </a:r>
            <a:r>
              <a:rPr lang="en-GB" sz="2800" dirty="0" smtClean="0">
                <a:solidFill>
                  <a:schemeClr val="tx1"/>
                </a:solidFill>
              </a:rPr>
              <a:t> ; do</a:t>
            </a:r>
            <a:endParaRPr lang="en-GB"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34</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0" y="762000"/>
            <a:ext cx="9144000" cy="523220"/>
          </a:xfrm>
          <a:prstGeom prst="rect">
            <a:avLst/>
          </a:prstGeom>
          <a:noFill/>
        </p:spPr>
        <p:txBody>
          <a:bodyPr wrap="square" rtlCol="0">
            <a:spAutoFit/>
          </a:bodyPr>
          <a:lstStyle/>
          <a:p>
            <a:r>
              <a:rPr lang="en-GB" sz="2800" dirty="0" smtClean="0"/>
              <a:t>Typical uses:</a:t>
            </a:r>
            <a:endParaRPr lang="en-GB" sz="2800" dirty="0"/>
          </a:p>
        </p:txBody>
      </p:sp>
      <p:sp>
        <p:nvSpPr>
          <p:cNvPr id="17" name="TextBox 16"/>
          <p:cNvSpPr txBox="1"/>
          <p:nvPr/>
        </p:nvSpPr>
        <p:spPr>
          <a:xfrm>
            <a:off x="304800" y="1302603"/>
            <a:ext cx="2590800" cy="830997"/>
          </a:xfrm>
          <a:prstGeom prst="rect">
            <a:avLst/>
          </a:prstGeom>
          <a:noFill/>
        </p:spPr>
        <p:txBody>
          <a:bodyPr wrap="square" rtlCol="0">
            <a:spAutoFit/>
          </a:bodyPr>
          <a:lstStyle/>
          <a:p>
            <a:pPr>
              <a:buFont typeface="Arial" pitchFamily="34" charset="0"/>
              <a:buChar char="•"/>
            </a:pPr>
            <a:r>
              <a:rPr lang="en-GB" sz="2400" dirty="0" smtClean="0"/>
              <a:t> processing a set of files</a:t>
            </a:r>
          </a:p>
        </p:txBody>
      </p:sp>
      <p:sp>
        <p:nvSpPr>
          <p:cNvPr id="20" name="TextBox 19"/>
          <p:cNvSpPr txBox="1"/>
          <p:nvPr/>
        </p:nvSpPr>
        <p:spPr>
          <a:xfrm>
            <a:off x="304800" y="2979003"/>
            <a:ext cx="2514600" cy="830997"/>
          </a:xfrm>
          <a:prstGeom prst="rect">
            <a:avLst/>
          </a:prstGeom>
          <a:noFill/>
        </p:spPr>
        <p:txBody>
          <a:bodyPr wrap="square" rtlCol="0">
            <a:spAutoFit/>
          </a:bodyPr>
          <a:lstStyle/>
          <a:p>
            <a:pPr>
              <a:buFont typeface="Arial" pitchFamily="34" charset="0"/>
              <a:buChar char="•"/>
            </a:pPr>
            <a:r>
              <a:rPr lang="en-GB" sz="2400" dirty="0" smtClean="0"/>
              <a:t> processing a set of arguments</a:t>
            </a:r>
          </a:p>
        </p:txBody>
      </p:sp>
      <p:sp>
        <p:nvSpPr>
          <p:cNvPr id="22" name="TextBox 21"/>
          <p:cNvSpPr txBox="1"/>
          <p:nvPr/>
        </p:nvSpPr>
        <p:spPr>
          <a:xfrm>
            <a:off x="-76200" y="2281535"/>
            <a:ext cx="3048000" cy="461665"/>
          </a:xfrm>
          <a:prstGeom prst="rect">
            <a:avLst/>
          </a:prstGeom>
          <a:noFill/>
        </p:spPr>
        <p:txBody>
          <a:bodyPr wrap="square" rtlCol="0">
            <a:spAutoFit/>
          </a:bodyPr>
          <a:lstStyle/>
          <a:p>
            <a:r>
              <a:rPr lang="en-GB" sz="2400" dirty="0" smtClean="0"/>
              <a:t>for </a:t>
            </a:r>
            <a:r>
              <a:rPr lang="en-GB" sz="2400" dirty="0" smtClean="0">
                <a:solidFill>
                  <a:schemeClr val="bg1">
                    <a:lumMod val="50000"/>
                  </a:schemeClr>
                </a:solidFill>
              </a:rPr>
              <a:t>..var..</a:t>
            </a:r>
            <a:r>
              <a:rPr lang="en-GB" sz="2400" dirty="0" smtClean="0"/>
              <a:t> in </a:t>
            </a:r>
            <a:r>
              <a:rPr lang="en-GB" sz="2400" dirty="0" smtClean="0">
                <a:solidFill>
                  <a:schemeClr val="bg1">
                    <a:lumMod val="50000"/>
                  </a:schemeClr>
                </a:solidFill>
              </a:rPr>
              <a:t>..files..</a:t>
            </a:r>
            <a:r>
              <a:rPr lang="en-GB" sz="2400" dirty="0" smtClean="0"/>
              <a:t> ; do</a:t>
            </a:r>
            <a:endParaRPr lang="en-GB" sz="2400" dirty="0"/>
          </a:p>
        </p:txBody>
      </p:sp>
      <p:sp>
        <p:nvSpPr>
          <p:cNvPr id="23" name="TextBox 22"/>
          <p:cNvSpPr txBox="1"/>
          <p:nvPr/>
        </p:nvSpPr>
        <p:spPr>
          <a:xfrm>
            <a:off x="76200" y="3881735"/>
            <a:ext cx="2590800" cy="461665"/>
          </a:xfrm>
          <a:prstGeom prst="rect">
            <a:avLst/>
          </a:prstGeom>
          <a:noFill/>
        </p:spPr>
        <p:txBody>
          <a:bodyPr wrap="square" rtlCol="0">
            <a:spAutoFit/>
          </a:bodyPr>
          <a:lstStyle/>
          <a:p>
            <a:r>
              <a:rPr lang="en-GB" sz="2400" dirty="0" smtClean="0"/>
              <a:t>for </a:t>
            </a:r>
            <a:r>
              <a:rPr lang="en-GB" sz="2400" dirty="0" smtClean="0">
                <a:solidFill>
                  <a:schemeClr val="bg1">
                    <a:lumMod val="50000"/>
                  </a:schemeClr>
                </a:solidFill>
              </a:rPr>
              <a:t>..var..</a:t>
            </a:r>
            <a:r>
              <a:rPr lang="en-GB" sz="2400" dirty="0" smtClean="0"/>
              <a:t> in $@ ; do</a:t>
            </a:r>
            <a:endParaRPr lang="en-GB" sz="2400" dirty="0"/>
          </a:p>
        </p:txBody>
      </p:sp>
      <p:sp>
        <p:nvSpPr>
          <p:cNvPr id="15" name="TextBox 14"/>
          <p:cNvSpPr txBox="1"/>
          <p:nvPr/>
        </p:nvSpPr>
        <p:spPr>
          <a:xfrm>
            <a:off x="304800" y="4419600"/>
            <a:ext cx="2514600" cy="830997"/>
          </a:xfrm>
          <a:prstGeom prst="rect">
            <a:avLst/>
          </a:prstGeom>
          <a:noFill/>
        </p:spPr>
        <p:txBody>
          <a:bodyPr wrap="square" rtlCol="0">
            <a:spAutoFit/>
          </a:bodyPr>
          <a:lstStyle/>
          <a:p>
            <a:pPr>
              <a:buFont typeface="Arial" pitchFamily="34" charset="0"/>
              <a:buChar char="•"/>
            </a:pPr>
            <a:r>
              <a:rPr lang="en-GB" sz="2400" dirty="0" smtClean="0"/>
              <a:t> generating a set of numbers</a:t>
            </a:r>
          </a:p>
        </p:txBody>
      </p:sp>
      <p:sp>
        <p:nvSpPr>
          <p:cNvPr id="21" name="TextBox 20"/>
          <p:cNvSpPr txBox="1"/>
          <p:nvPr/>
        </p:nvSpPr>
        <p:spPr>
          <a:xfrm>
            <a:off x="76200" y="5253335"/>
            <a:ext cx="2590800" cy="461665"/>
          </a:xfrm>
          <a:prstGeom prst="rect">
            <a:avLst/>
          </a:prstGeom>
          <a:noFill/>
        </p:spPr>
        <p:txBody>
          <a:bodyPr wrap="square" rtlCol="0">
            <a:spAutoFit/>
          </a:bodyPr>
          <a:lstStyle/>
          <a:p>
            <a:r>
              <a:rPr lang="en-GB" sz="2400" dirty="0" smtClean="0"/>
              <a:t>for </a:t>
            </a:r>
            <a:r>
              <a:rPr lang="en-GB" sz="2400" dirty="0" err="1" smtClean="0"/>
              <a:t>i</a:t>
            </a:r>
            <a:r>
              <a:rPr lang="en-GB" sz="2400" dirty="0" smtClean="0"/>
              <a:t> in {</a:t>
            </a:r>
            <a:r>
              <a:rPr lang="en-GB" sz="2400" dirty="0" smtClean="0">
                <a:solidFill>
                  <a:schemeClr val="bg1">
                    <a:lumMod val="50000"/>
                  </a:schemeClr>
                </a:solidFill>
              </a:rPr>
              <a:t>..set..</a:t>
            </a:r>
            <a:r>
              <a:rPr lang="en-GB" sz="2400" dirty="0" smtClean="0"/>
              <a:t>} ; do</a:t>
            </a:r>
            <a:endParaRPr lang="en-GB" sz="2400" dirty="0"/>
          </a:p>
        </p:txBody>
      </p:sp>
      <p:cxnSp>
        <p:nvCxnSpPr>
          <p:cNvPr id="24" name="Straight Connector 23"/>
          <p:cNvCxnSpPr/>
          <p:nvPr/>
        </p:nvCxnSpPr>
        <p:spPr>
          <a:xfrm>
            <a:off x="152400" y="2819400"/>
            <a:ext cx="2438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2400" y="4418012"/>
            <a:ext cx="2438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descr="frA.gif"/>
          <p:cNvPicPr>
            <a:picLocks noChangeAspect="1"/>
          </p:cNvPicPr>
          <p:nvPr/>
        </p:nvPicPr>
        <p:blipFill>
          <a:blip r:embed="rId3"/>
          <a:stretch>
            <a:fillRect/>
          </a:stretch>
        </p:blipFill>
        <p:spPr>
          <a:xfrm>
            <a:off x="2743200" y="990600"/>
            <a:ext cx="6233160" cy="5234940"/>
          </a:xfrm>
          <a:prstGeom prst="rect">
            <a:avLst/>
          </a:prstGeom>
        </p:spPr>
      </p:pic>
      <p:pic>
        <p:nvPicPr>
          <p:cNvPr id="27" name="Picture 26" descr="forB.gif"/>
          <p:cNvPicPr>
            <a:picLocks noChangeAspect="1"/>
          </p:cNvPicPr>
          <p:nvPr/>
        </p:nvPicPr>
        <p:blipFill>
          <a:blip r:embed="rId4"/>
          <a:stretch>
            <a:fillRect/>
          </a:stretch>
        </p:blipFill>
        <p:spPr>
          <a:xfrm>
            <a:off x="2743200" y="990600"/>
            <a:ext cx="6233160" cy="5234940"/>
          </a:xfrm>
          <a:prstGeom prst="rect">
            <a:avLst/>
          </a:prstGeom>
        </p:spPr>
      </p:pic>
      <p:cxnSp>
        <p:nvCxnSpPr>
          <p:cNvPr id="29" name="Straight Arrow Connector 28"/>
          <p:cNvCxnSpPr>
            <a:stCxn id="30" idx="0"/>
          </p:cNvCxnSpPr>
          <p:nvPr/>
        </p:nvCxnSpPr>
        <p:spPr>
          <a:xfrm rot="5400000" flipH="1" flipV="1">
            <a:off x="3257550" y="2952750"/>
            <a:ext cx="533400" cy="114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3124200" y="3276600"/>
            <a:ext cx="685800" cy="369332"/>
          </a:xfrm>
          <a:prstGeom prst="rect">
            <a:avLst/>
          </a:prstGeom>
          <a:noFill/>
        </p:spPr>
        <p:txBody>
          <a:bodyPr wrap="square" rtlCol="0">
            <a:spAutoFit/>
          </a:bodyPr>
          <a:lstStyle/>
          <a:p>
            <a:r>
              <a:rPr lang="en-GB" dirty="0" smtClean="0"/>
              <a:t>start</a:t>
            </a:r>
            <a:endParaRPr lang="en-GB" dirty="0"/>
          </a:p>
        </p:txBody>
      </p:sp>
      <p:cxnSp>
        <p:nvCxnSpPr>
          <p:cNvPr id="32" name="Straight Arrow Connector 31"/>
          <p:cNvCxnSpPr/>
          <p:nvPr/>
        </p:nvCxnSpPr>
        <p:spPr>
          <a:xfrm rot="16200000" flipV="1">
            <a:off x="3657599" y="2895601"/>
            <a:ext cx="5334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4" name="TextBox 33"/>
          <p:cNvSpPr txBox="1"/>
          <p:nvPr/>
        </p:nvSpPr>
        <p:spPr>
          <a:xfrm>
            <a:off x="3810000" y="3212068"/>
            <a:ext cx="685800" cy="369332"/>
          </a:xfrm>
          <a:prstGeom prst="rect">
            <a:avLst/>
          </a:prstGeom>
          <a:noFill/>
        </p:spPr>
        <p:txBody>
          <a:bodyPr wrap="square" rtlCol="0">
            <a:spAutoFit/>
          </a:bodyPr>
          <a:lstStyle/>
          <a:p>
            <a:r>
              <a:rPr lang="en-GB" dirty="0" smtClean="0"/>
              <a:t>end</a:t>
            </a:r>
            <a:endParaRPr lang="en-GB" dirty="0"/>
          </a:p>
        </p:txBody>
      </p:sp>
      <p:cxnSp>
        <p:nvCxnSpPr>
          <p:cNvPr id="35" name="Straight Arrow Connector 34"/>
          <p:cNvCxnSpPr/>
          <p:nvPr/>
        </p:nvCxnSpPr>
        <p:spPr>
          <a:xfrm rot="10800000">
            <a:off x="4038600" y="2743202"/>
            <a:ext cx="381000" cy="3047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36"/>
          <p:cNvSpPr txBox="1"/>
          <p:nvPr/>
        </p:nvSpPr>
        <p:spPr>
          <a:xfrm>
            <a:off x="4343400" y="2895600"/>
            <a:ext cx="1676400" cy="369332"/>
          </a:xfrm>
          <a:prstGeom prst="rect">
            <a:avLst/>
          </a:prstGeom>
          <a:noFill/>
        </p:spPr>
        <p:txBody>
          <a:bodyPr wrap="square" rtlCol="0">
            <a:spAutoFit/>
          </a:bodyPr>
          <a:lstStyle/>
          <a:p>
            <a:r>
              <a:rPr lang="en-GB" dirty="0" smtClean="0"/>
              <a:t>increment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35</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0" y="990600"/>
            <a:ext cx="9144000" cy="2554545"/>
          </a:xfrm>
          <a:prstGeom prst="rect">
            <a:avLst/>
          </a:prstGeom>
          <a:noFill/>
        </p:spPr>
        <p:txBody>
          <a:bodyPr wrap="square" rtlCol="0">
            <a:spAutoFit/>
          </a:bodyPr>
          <a:lstStyle/>
          <a:p>
            <a:pPr algn="ctr"/>
            <a:r>
              <a:rPr lang="en-GB" sz="2000" b="1" u="sng" dirty="0" smtClean="0"/>
              <a:t>Practice question #1</a:t>
            </a:r>
          </a:p>
          <a:p>
            <a:pPr algn="just"/>
            <a:endParaRPr lang="en-GB" sz="2000" dirty="0" smtClean="0"/>
          </a:p>
          <a:p>
            <a:pPr algn="just"/>
            <a:r>
              <a:rPr lang="en-GB" sz="2000" dirty="0" smtClean="0"/>
              <a:t>Write a script multiTouch.sh that takes two arguments: a file name, and a number of files to be created. For example,</a:t>
            </a:r>
          </a:p>
          <a:p>
            <a:pPr algn="just"/>
            <a:r>
              <a:rPr lang="en-GB" sz="2000" dirty="0" smtClean="0"/>
              <a:t>./multiTouch.sh student 10</a:t>
            </a:r>
          </a:p>
          <a:p>
            <a:pPr algn="just"/>
            <a:r>
              <a:rPr lang="en-GB" sz="2000" dirty="0" smtClean="0"/>
              <a:t>will create 10 files named student0, student1, ..., student9</a:t>
            </a:r>
          </a:p>
          <a:p>
            <a:pPr algn="just"/>
            <a:endParaRPr lang="en-GB" sz="2000" dirty="0" smtClean="0"/>
          </a:p>
          <a:p>
            <a:pPr algn="just"/>
            <a:r>
              <a:rPr lang="en-GB" sz="2000" dirty="0" smtClean="0"/>
              <a:t>Your script should give an error message if it doesn’t get 2 arguments.</a:t>
            </a:r>
            <a:endParaRPr lang="en-GB" sz="2000" dirty="0"/>
          </a:p>
        </p:txBody>
      </p:sp>
      <p:sp>
        <p:nvSpPr>
          <p:cNvPr id="22" name="TextBox 21"/>
          <p:cNvSpPr txBox="1"/>
          <p:nvPr/>
        </p:nvSpPr>
        <p:spPr>
          <a:xfrm>
            <a:off x="0" y="4233208"/>
            <a:ext cx="9144000" cy="1938992"/>
          </a:xfrm>
          <a:prstGeom prst="rect">
            <a:avLst/>
          </a:prstGeom>
          <a:noFill/>
        </p:spPr>
        <p:txBody>
          <a:bodyPr wrap="square" rtlCol="0">
            <a:spAutoFit/>
          </a:bodyPr>
          <a:lstStyle/>
          <a:p>
            <a:pPr algn="ctr"/>
            <a:r>
              <a:rPr lang="en-GB" sz="2000" b="1" u="sng" dirty="0" smtClean="0"/>
              <a:t>Practice question #3</a:t>
            </a:r>
          </a:p>
          <a:p>
            <a:pPr algn="just"/>
            <a:endParaRPr lang="en-GB" sz="2000" dirty="0" smtClean="0"/>
          </a:p>
          <a:p>
            <a:pPr algn="just"/>
            <a:r>
              <a:rPr lang="en-GB" sz="2000" dirty="0" smtClean="0"/>
              <a:t>Write a script sumMe.sh that takes any number of arguments and displays their sum. For example,</a:t>
            </a:r>
          </a:p>
          <a:p>
            <a:pPr algn="just"/>
            <a:r>
              <a:rPr lang="en-GB" sz="2000" dirty="0" smtClean="0"/>
              <a:t>./sumMe.sh 1 5 9</a:t>
            </a:r>
          </a:p>
          <a:p>
            <a:pPr algn="just"/>
            <a:r>
              <a:rPr lang="en-GB" sz="2000" dirty="0" smtClean="0"/>
              <a:t>should display 15.</a:t>
            </a:r>
            <a:endParaRPr lang="en-GB" sz="2000" dirty="0"/>
          </a:p>
        </p:txBody>
      </p:sp>
      <p:cxnSp>
        <p:nvCxnSpPr>
          <p:cNvPr id="24" name="Straight Connector 23"/>
          <p:cNvCxnSpPr/>
          <p:nvPr/>
        </p:nvCxnSpPr>
        <p:spPr>
          <a:xfrm>
            <a:off x="1524000" y="3810000"/>
            <a:ext cx="66294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36</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Loop</a:t>
            </a:r>
            <a:r>
              <a:rPr lang="fr-FR" sz="3200" b="1" dirty="0" smtClean="0">
                <a:effectLst>
                  <a:outerShdw blurRad="38100" dist="38100" dir="2700000" algn="tl">
                    <a:srgbClr val="C0C0C0"/>
                  </a:outerShdw>
                </a:effectLst>
              </a:rPr>
              <a:t> practice</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physical-warm-up.jpg"/>
          <p:cNvPicPr>
            <a:picLocks noChangeAspect="1"/>
          </p:cNvPicPr>
          <p:nvPr/>
        </p:nvPicPr>
        <p:blipFill>
          <a:blip r:embed="rId3" cstate="print"/>
          <a:stretch>
            <a:fillRect/>
          </a:stretch>
        </p:blipFill>
        <p:spPr>
          <a:xfrm>
            <a:off x="0" y="304800"/>
            <a:ext cx="2057400" cy="1781629"/>
          </a:xfrm>
          <a:prstGeom prst="rect">
            <a:avLst/>
          </a:prstGeom>
        </p:spPr>
      </p:pic>
      <p:sp>
        <p:nvSpPr>
          <p:cNvPr id="15" name="TextBox 14"/>
          <p:cNvSpPr txBox="1"/>
          <p:nvPr/>
        </p:nvSpPr>
        <p:spPr>
          <a:xfrm>
            <a:off x="1828800" y="1371600"/>
            <a:ext cx="7315200" cy="461665"/>
          </a:xfrm>
          <a:prstGeom prst="rect">
            <a:avLst/>
          </a:prstGeom>
          <a:noFill/>
        </p:spPr>
        <p:txBody>
          <a:bodyPr wrap="square" rtlCol="0">
            <a:spAutoFit/>
          </a:bodyPr>
          <a:lstStyle/>
          <a:p>
            <a:pPr algn="ctr"/>
            <a:r>
              <a:rPr lang="en-GB" sz="2400" dirty="0" smtClean="0"/>
              <a:t>Let’s warm up through short practice questions!</a:t>
            </a:r>
            <a:endParaRPr lang="en-GB" sz="2400" dirty="0"/>
          </a:p>
        </p:txBody>
      </p:sp>
      <p:sp>
        <p:nvSpPr>
          <p:cNvPr id="16" name="TextBox 15"/>
          <p:cNvSpPr txBox="1"/>
          <p:nvPr/>
        </p:nvSpPr>
        <p:spPr>
          <a:xfrm>
            <a:off x="0" y="1981200"/>
            <a:ext cx="9144000" cy="1938992"/>
          </a:xfrm>
          <a:prstGeom prst="rect">
            <a:avLst/>
          </a:prstGeom>
          <a:noFill/>
        </p:spPr>
        <p:txBody>
          <a:bodyPr wrap="square" rtlCol="0">
            <a:spAutoFit/>
          </a:bodyPr>
          <a:lstStyle/>
          <a:p>
            <a:pPr algn="just"/>
            <a:r>
              <a:rPr lang="en-CA" sz="2400" dirty="0" smtClean="0"/>
              <a:t>Imagine that you're writing a program that operates a satellite. </a:t>
            </a:r>
            <a:r>
              <a:rPr lang="en-CA" sz="2400" dirty="0" smtClean="0"/>
              <a:t>The </a:t>
            </a:r>
            <a:r>
              <a:rPr lang="en-CA" sz="2400" dirty="0" smtClean="0"/>
              <a:t>satellite is a shared resource, as other programs might be using it. </a:t>
            </a:r>
            <a:r>
              <a:rPr lang="en-CA" sz="2400" dirty="0" smtClean="0"/>
              <a:t>In the folder /bin/satellite, there is a file named </a:t>
            </a:r>
            <a:r>
              <a:rPr lang="en-CA" sz="2400" i="1" dirty="0" smtClean="0"/>
              <a:t>lock</a:t>
            </a:r>
            <a:r>
              <a:rPr lang="en-CA" sz="2400" dirty="0" smtClean="0"/>
              <a:t> when the satellite is used.</a:t>
            </a:r>
          </a:p>
          <a:p>
            <a:pPr algn="just"/>
            <a:r>
              <a:rPr lang="en-CA" sz="2400" dirty="0" smtClean="0"/>
              <a:t>Write a script that just shows the message “Transmitting” when it gets access to the satellite. </a:t>
            </a:r>
            <a:r>
              <a:rPr lang="en-CA" sz="2400" i="1" u="sng" dirty="0" smtClean="0"/>
              <a:t>You can use any type of loop you want it for this.</a:t>
            </a:r>
            <a:endParaRPr lang="en-GB" sz="2400" dirty="0"/>
          </a:p>
        </p:txBody>
      </p:sp>
      <p:cxnSp>
        <p:nvCxnSpPr>
          <p:cNvPr id="18" name="Straight Connector 17"/>
          <p:cNvCxnSpPr/>
          <p:nvPr/>
        </p:nvCxnSpPr>
        <p:spPr>
          <a:xfrm>
            <a:off x="2819400" y="4038600"/>
            <a:ext cx="3886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95400" y="4114800"/>
            <a:ext cx="6858000" cy="830997"/>
          </a:xfrm>
          <a:prstGeom prst="rect">
            <a:avLst/>
          </a:prstGeom>
          <a:noFill/>
        </p:spPr>
        <p:txBody>
          <a:bodyPr wrap="square" rtlCol="0">
            <a:spAutoFit/>
          </a:bodyPr>
          <a:lstStyle/>
          <a:p>
            <a:pPr algn="ctr"/>
            <a:r>
              <a:rPr lang="en-CA" sz="2400" dirty="0" smtClean="0"/>
              <a:t>Write a for loop that takes numbers as arguments, and displays the smallest number.</a:t>
            </a:r>
            <a:endParaRPr lang="en-GB" sz="2400" dirty="0"/>
          </a:p>
        </p:txBody>
      </p:sp>
      <p:cxnSp>
        <p:nvCxnSpPr>
          <p:cNvPr id="20" name="Straight Connector 19"/>
          <p:cNvCxnSpPr/>
          <p:nvPr/>
        </p:nvCxnSpPr>
        <p:spPr>
          <a:xfrm>
            <a:off x="2819400" y="5029200"/>
            <a:ext cx="3886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0" y="5105400"/>
            <a:ext cx="9144000" cy="1200329"/>
          </a:xfrm>
          <a:prstGeom prst="rect">
            <a:avLst/>
          </a:prstGeom>
          <a:noFill/>
        </p:spPr>
        <p:txBody>
          <a:bodyPr wrap="square" rtlCol="0">
            <a:spAutoFit/>
          </a:bodyPr>
          <a:lstStyle/>
          <a:p>
            <a:pPr algn="ctr"/>
            <a:r>
              <a:rPr lang="en-CA" sz="2400" dirty="0" smtClean="0"/>
              <a:t>Write a script that takes two arguments: a number, and a folder. It creates as many empty files as stated by that number, in that folder. It’s up to you what the files are called. Use a for loop.</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37</a:t>
            </a:r>
            <a:endParaRPr lang="fr-CA" dirty="0"/>
          </a:p>
        </p:txBody>
      </p:sp>
      <p:sp>
        <p:nvSpPr>
          <p:cNvPr id="8" name="Text Box 4"/>
          <p:cNvSpPr txBox="1">
            <a:spLocks noChangeArrowheads="1"/>
          </p:cNvSpPr>
          <p:nvPr/>
        </p:nvSpPr>
        <p:spPr bwMode="auto">
          <a:xfrm>
            <a:off x="0" y="2665412"/>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2589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3351212"/>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REAL-WORLD.jpg"/>
          <p:cNvPicPr>
            <a:picLocks noChangeAspect="1"/>
          </p:cNvPicPr>
          <p:nvPr/>
        </p:nvPicPr>
        <p:blipFill>
          <a:blip r:embed="rId2"/>
          <a:stretch>
            <a:fillRect/>
          </a:stretch>
        </p:blipFill>
        <p:spPr>
          <a:xfrm>
            <a:off x="-38100" y="876300"/>
            <a:ext cx="2857500" cy="1866900"/>
          </a:xfrm>
          <a:prstGeom prst="rect">
            <a:avLst/>
          </a:prstGeom>
        </p:spPr>
      </p:pic>
      <p:pic>
        <p:nvPicPr>
          <p:cNvPr id="10" name="Picture 9" descr="banner.gif"/>
          <p:cNvPicPr>
            <a:picLocks noChangeAspect="1"/>
          </p:cNvPicPr>
          <p:nvPr/>
        </p:nvPicPr>
        <p:blipFill>
          <a:blip r:embed="rId3"/>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38</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362200" y="1447800"/>
            <a:ext cx="6858000" cy="969496"/>
          </a:xfrm>
          <a:prstGeom prst="rect">
            <a:avLst/>
          </a:prstGeom>
          <a:noFill/>
        </p:spPr>
        <p:txBody>
          <a:bodyPr wrap="square" rtlCol="0">
            <a:spAutoFit/>
          </a:bodyPr>
          <a:lstStyle/>
          <a:p>
            <a:pPr algn="ctr"/>
            <a:r>
              <a:rPr lang="en-GB" sz="1900" dirty="0" smtClean="0"/>
              <a:t>Write a script that takes two folders as arguments. The first folder is the source, the second folder is the backup. If a file from the 1</a:t>
            </a:r>
            <a:r>
              <a:rPr lang="en-GB" sz="1900" baseline="30000" dirty="0" smtClean="0"/>
              <a:t>st</a:t>
            </a:r>
            <a:r>
              <a:rPr lang="en-GB" sz="1900" dirty="0" smtClean="0"/>
              <a:t> folder does not appear in the 2</a:t>
            </a:r>
            <a:r>
              <a:rPr lang="en-GB" sz="1900" baseline="30000" dirty="0" smtClean="0"/>
              <a:t>nd</a:t>
            </a:r>
            <a:r>
              <a:rPr lang="en-GB" sz="1900" dirty="0" smtClean="0"/>
              <a:t>, then it should be copied there.</a:t>
            </a:r>
            <a:endParaRPr lang="en-GB" sz="1900" dirty="0"/>
          </a:p>
        </p:txBody>
      </p:sp>
      <p:sp>
        <p:nvSpPr>
          <p:cNvPr id="16" name="TextBox 15"/>
          <p:cNvSpPr txBox="1"/>
          <p:nvPr/>
        </p:nvSpPr>
        <p:spPr>
          <a:xfrm>
            <a:off x="457200" y="3593068"/>
            <a:ext cx="2133600" cy="461665"/>
          </a:xfrm>
          <a:prstGeom prst="rect">
            <a:avLst/>
          </a:prstGeom>
          <a:noFill/>
        </p:spPr>
        <p:txBody>
          <a:bodyPr wrap="square" rtlCol="0">
            <a:spAutoFit/>
          </a:bodyPr>
          <a:lstStyle/>
          <a:p>
            <a:r>
              <a:rPr lang="en-GB" sz="2400" b="1" i="1" dirty="0" err="1" smtClean="0"/>
              <a:t>Pseudocode</a:t>
            </a:r>
            <a:r>
              <a:rPr lang="en-GB" sz="2400" b="1" i="1" dirty="0" smtClean="0"/>
              <a:t>:</a:t>
            </a:r>
            <a:endParaRPr lang="en-GB" sz="2400" b="1" i="1" dirty="0"/>
          </a:p>
        </p:txBody>
      </p:sp>
      <p:sp>
        <p:nvSpPr>
          <p:cNvPr id="17" name="TextBox 16"/>
          <p:cNvSpPr txBox="1"/>
          <p:nvPr/>
        </p:nvSpPr>
        <p:spPr>
          <a:xfrm>
            <a:off x="685800" y="4117538"/>
            <a:ext cx="3810000" cy="923330"/>
          </a:xfrm>
          <a:prstGeom prst="rect">
            <a:avLst/>
          </a:prstGeom>
          <a:noFill/>
        </p:spPr>
        <p:txBody>
          <a:bodyPr wrap="square" rtlCol="0">
            <a:spAutoFit/>
          </a:bodyPr>
          <a:lstStyle/>
          <a:p>
            <a:r>
              <a:rPr lang="en-GB" dirty="0" smtClean="0"/>
              <a:t>for each file in folder 1</a:t>
            </a:r>
          </a:p>
          <a:p>
            <a:r>
              <a:rPr lang="en-GB" dirty="0" smtClean="0"/>
              <a:t>	if the file is not in folder 2</a:t>
            </a:r>
          </a:p>
          <a:p>
            <a:r>
              <a:rPr lang="en-GB" dirty="0" smtClean="0"/>
              <a:t>		copy to folder 2</a:t>
            </a:r>
            <a:endParaRPr lang="en-GB" dirty="0"/>
          </a:p>
        </p:txBody>
      </p:sp>
      <p:cxnSp>
        <p:nvCxnSpPr>
          <p:cNvPr id="19" name="Straight Arrow Connector 18"/>
          <p:cNvCxnSpPr/>
          <p:nvPr/>
        </p:nvCxnSpPr>
        <p:spPr>
          <a:xfrm>
            <a:off x="2895600" y="4278868"/>
            <a:ext cx="2209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05400" y="3897868"/>
            <a:ext cx="1752600" cy="646331"/>
          </a:xfrm>
          <a:prstGeom prst="rect">
            <a:avLst/>
          </a:prstGeom>
          <a:noFill/>
        </p:spPr>
        <p:txBody>
          <a:bodyPr wrap="square" rtlCol="0">
            <a:spAutoFit/>
          </a:bodyPr>
          <a:lstStyle/>
          <a:p>
            <a:r>
              <a:rPr lang="en-GB" dirty="0" err="1" smtClean="0"/>
              <a:t>cd</a:t>
            </a:r>
            <a:r>
              <a:rPr lang="en-GB" dirty="0" smtClean="0"/>
              <a:t> $1</a:t>
            </a:r>
          </a:p>
          <a:p>
            <a:r>
              <a:rPr lang="en-GB" dirty="0" smtClean="0"/>
              <a:t>for file in * ; do</a:t>
            </a:r>
            <a:endParaRPr lang="en-GB" dirty="0"/>
          </a:p>
        </p:txBody>
      </p:sp>
      <p:cxnSp>
        <p:nvCxnSpPr>
          <p:cNvPr id="22" name="Straight Arrow Connector 21"/>
          <p:cNvCxnSpPr/>
          <p:nvPr/>
        </p:nvCxnSpPr>
        <p:spPr>
          <a:xfrm>
            <a:off x="4191000" y="458208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67400" y="4431268"/>
            <a:ext cx="3048000" cy="369332"/>
          </a:xfrm>
          <a:prstGeom prst="rect">
            <a:avLst/>
          </a:prstGeom>
          <a:noFill/>
        </p:spPr>
        <p:txBody>
          <a:bodyPr wrap="square" rtlCol="0">
            <a:spAutoFit/>
          </a:bodyPr>
          <a:lstStyle/>
          <a:p>
            <a:r>
              <a:rPr lang="en-GB" dirty="0" smtClean="0"/>
              <a:t>if [ ! -f “$2”“/”“$file”] ; then</a:t>
            </a:r>
            <a:endParaRPr lang="en-GB" dirty="0"/>
          </a:p>
        </p:txBody>
      </p:sp>
      <p:cxnSp>
        <p:nvCxnSpPr>
          <p:cNvPr id="25" name="Straight Arrow Connector 24"/>
          <p:cNvCxnSpPr/>
          <p:nvPr/>
        </p:nvCxnSpPr>
        <p:spPr>
          <a:xfrm>
            <a:off x="4114800" y="4886880"/>
            <a:ext cx="2438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53200" y="4736068"/>
            <a:ext cx="2286000" cy="369332"/>
          </a:xfrm>
          <a:prstGeom prst="rect">
            <a:avLst/>
          </a:prstGeom>
          <a:noFill/>
        </p:spPr>
        <p:txBody>
          <a:bodyPr wrap="square" rtlCol="0">
            <a:spAutoFit/>
          </a:bodyPr>
          <a:lstStyle/>
          <a:p>
            <a:r>
              <a:rPr lang="en-GB" dirty="0" smtClean="0"/>
              <a:t>cp “$file” “$2”</a:t>
            </a:r>
            <a:endParaRPr lang="en-GB" dirty="0"/>
          </a:p>
        </p:txBody>
      </p:sp>
      <p:sp>
        <p:nvSpPr>
          <p:cNvPr id="28" name="TextBox 27"/>
          <p:cNvSpPr txBox="1"/>
          <p:nvPr/>
        </p:nvSpPr>
        <p:spPr>
          <a:xfrm>
            <a:off x="5791200" y="3593068"/>
            <a:ext cx="2133600" cy="461665"/>
          </a:xfrm>
          <a:prstGeom prst="rect">
            <a:avLst/>
          </a:prstGeom>
          <a:noFill/>
        </p:spPr>
        <p:txBody>
          <a:bodyPr wrap="square" rtlCol="0">
            <a:spAutoFit/>
          </a:bodyPr>
          <a:lstStyle/>
          <a:p>
            <a:r>
              <a:rPr lang="en-GB" sz="2400" b="1" i="1" dirty="0" smtClean="0"/>
              <a:t>Script syntax:</a:t>
            </a:r>
            <a:endParaRPr lang="en-GB" sz="24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4" grpId="0"/>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39</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1" name="Picture 20" descr="example1.gif"/>
          <p:cNvPicPr>
            <a:picLocks noChangeAspect="1"/>
          </p:cNvPicPr>
          <p:nvPr/>
        </p:nvPicPr>
        <p:blipFill>
          <a:blip r:embed="rId3"/>
          <a:stretch>
            <a:fillRect/>
          </a:stretch>
        </p:blipFill>
        <p:spPr>
          <a:xfrm>
            <a:off x="2834640" y="990600"/>
            <a:ext cx="6233160" cy="5234940"/>
          </a:xfrm>
          <a:prstGeom prst="rect">
            <a:avLst/>
          </a:prstGeom>
        </p:spPr>
      </p:pic>
      <p:pic>
        <p:nvPicPr>
          <p:cNvPr id="23" name="Picture 22" descr="REAL-WORLD.jpg"/>
          <p:cNvPicPr>
            <a:picLocks noChangeAspect="1"/>
          </p:cNvPicPr>
          <p:nvPr/>
        </p:nvPicPr>
        <p:blipFill>
          <a:blip r:embed="rId4"/>
          <a:stretch>
            <a:fillRect/>
          </a:stretch>
        </p:blipFill>
        <p:spPr>
          <a:xfrm>
            <a:off x="-38100" y="876300"/>
            <a:ext cx="2857500" cy="18669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8" name="Picture 17" descr="07.gif"/>
          <p:cNvPicPr>
            <a:picLocks noChangeAspect="1"/>
          </p:cNvPicPr>
          <p:nvPr/>
        </p:nvPicPr>
        <p:blipFill>
          <a:blip r:embed="rId3"/>
          <a:stretch>
            <a:fillRect/>
          </a:stretch>
        </p:blipFill>
        <p:spPr>
          <a:xfrm>
            <a:off x="2834640" y="990600"/>
            <a:ext cx="6233160" cy="5234940"/>
          </a:xfrm>
          <a:prstGeom prst="rect">
            <a:avLst/>
          </a:prstGeom>
        </p:spPr>
      </p:pic>
      <p:pic>
        <p:nvPicPr>
          <p:cNvPr id="19" name="Picture 18" descr="08.gif"/>
          <p:cNvPicPr>
            <a:picLocks noChangeAspect="1"/>
          </p:cNvPicPr>
          <p:nvPr/>
        </p:nvPicPr>
        <p:blipFill>
          <a:blip r:embed="rId4"/>
          <a:stretch>
            <a:fillRect/>
          </a:stretch>
        </p:blipFill>
        <p:spPr>
          <a:xfrm>
            <a:off x="2834640" y="990600"/>
            <a:ext cx="6233160" cy="5234940"/>
          </a:xfrm>
          <a:prstGeom prst="rect">
            <a:avLst/>
          </a:prstGeom>
        </p:spPr>
      </p:pic>
      <p:sp>
        <p:nvSpPr>
          <p:cNvPr id="20" name="Freeform 19"/>
          <p:cNvSpPr/>
          <p:nvPr/>
        </p:nvSpPr>
        <p:spPr>
          <a:xfrm>
            <a:off x="3832709" y="4327820"/>
            <a:ext cx="731821" cy="1413850"/>
          </a:xfrm>
          <a:custGeom>
            <a:avLst/>
            <a:gdLst>
              <a:gd name="connsiteX0" fmla="*/ 407406 w 731821"/>
              <a:gd name="connsiteY0" fmla="*/ 0 h 1413850"/>
              <a:gd name="connsiteX1" fmla="*/ 724277 w 731821"/>
              <a:gd name="connsiteY1" fmla="*/ 697117 h 1413850"/>
              <a:gd name="connsiteX2" fmla="*/ 452673 w 731821"/>
              <a:gd name="connsiteY2" fmla="*/ 1294646 h 1413850"/>
              <a:gd name="connsiteX3" fmla="*/ 0 w 731821"/>
              <a:gd name="connsiteY3" fmla="*/ 1412341 h 1413850"/>
            </a:gdLst>
            <a:ahLst/>
            <a:cxnLst>
              <a:cxn ang="0">
                <a:pos x="connsiteX0" y="connsiteY0"/>
              </a:cxn>
              <a:cxn ang="0">
                <a:pos x="connsiteX1" y="connsiteY1"/>
              </a:cxn>
              <a:cxn ang="0">
                <a:pos x="connsiteX2" y="connsiteY2"/>
              </a:cxn>
              <a:cxn ang="0">
                <a:pos x="connsiteX3" y="connsiteY3"/>
              </a:cxn>
            </a:cxnLst>
            <a:rect l="l" t="t" r="r" b="b"/>
            <a:pathLst>
              <a:path w="731821" h="1413850">
                <a:moveTo>
                  <a:pt x="407406" y="0"/>
                </a:moveTo>
                <a:cubicBezTo>
                  <a:pt x="562069" y="240671"/>
                  <a:pt x="716733" y="481343"/>
                  <a:pt x="724277" y="697117"/>
                </a:cubicBezTo>
                <a:cubicBezTo>
                  <a:pt x="731821" y="912891"/>
                  <a:pt x="573386" y="1175442"/>
                  <a:pt x="452673" y="1294646"/>
                </a:cubicBezTo>
                <a:cubicBezTo>
                  <a:pt x="331960" y="1413850"/>
                  <a:pt x="165980" y="1413095"/>
                  <a:pt x="0" y="1412341"/>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Straight Arrow Connector 21"/>
          <p:cNvCxnSpPr>
            <a:stCxn id="20" idx="3"/>
          </p:cNvCxnSpPr>
          <p:nvPr/>
        </p:nvCxnSpPr>
        <p:spPr>
          <a:xfrm flipH="1" flipV="1">
            <a:off x="3360420" y="5703947"/>
            <a:ext cx="472289" cy="3621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3220" y="4000738"/>
            <a:ext cx="4114800" cy="369332"/>
          </a:xfrm>
          <a:prstGeom prst="rect">
            <a:avLst/>
          </a:prstGeom>
          <a:solidFill>
            <a:schemeClr val="bg1"/>
          </a:solidFill>
          <a:ln>
            <a:solidFill>
              <a:srgbClr val="FF0000"/>
            </a:solidFill>
          </a:ln>
        </p:spPr>
        <p:txBody>
          <a:bodyPr wrap="square" rtlCol="0">
            <a:spAutoFit/>
          </a:bodyPr>
          <a:lstStyle/>
          <a:p>
            <a:r>
              <a:rPr lang="en-GB" dirty="0" smtClean="0"/>
              <a:t>Commands show as you start typing them</a:t>
            </a:r>
            <a:endParaRPr lang="en-GB" dirty="0"/>
          </a:p>
        </p:txBody>
      </p:sp>
      <p:pic>
        <p:nvPicPr>
          <p:cNvPr id="26" name="Picture 25" descr="09.gif"/>
          <p:cNvPicPr>
            <a:picLocks noChangeAspect="1"/>
          </p:cNvPicPr>
          <p:nvPr/>
        </p:nvPicPr>
        <p:blipFill>
          <a:blip r:embed="rId5"/>
          <a:stretch>
            <a:fillRect/>
          </a:stretch>
        </p:blipFill>
        <p:spPr>
          <a:xfrm>
            <a:off x="2834640" y="990600"/>
            <a:ext cx="6233160" cy="5234940"/>
          </a:xfrm>
          <a:prstGeom prst="rect">
            <a:avLst/>
          </a:prstGeom>
        </p:spPr>
      </p:pic>
      <p:pic>
        <p:nvPicPr>
          <p:cNvPr id="27" name="Picture 26" descr="10.gif"/>
          <p:cNvPicPr>
            <a:picLocks noChangeAspect="1"/>
          </p:cNvPicPr>
          <p:nvPr/>
        </p:nvPicPr>
        <p:blipFill>
          <a:blip r:embed="rId6"/>
          <a:stretch>
            <a:fillRect/>
          </a:stretch>
        </p:blipFill>
        <p:spPr>
          <a:xfrm>
            <a:off x="2834640" y="990600"/>
            <a:ext cx="6233160" cy="5234940"/>
          </a:xfrm>
          <a:prstGeom prst="rect">
            <a:avLst/>
          </a:prstGeom>
        </p:spPr>
      </p:pic>
      <p:sp>
        <p:nvSpPr>
          <p:cNvPr id="28" name="Rectangle 27"/>
          <p:cNvSpPr/>
          <p:nvPr/>
        </p:nvSpPr>
        <p:spPr>
          <a:xfrm>
            <a:off x="4427220" y="5436870"/>
            <a:ext cx="20574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4808220" y="2007870"/>
            <a:ext cx="685800" cy="152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3589020" y="3619738"/>
            <a:ext cx="5334000" cy="369332"/>
          </a:xfrm>
          <a:prstGeom prst="rect">
            <a:avLst/>
          </a:prstGeom>
          <a:noFill/>
        </p:spPr>
        <p:txBody>
          <a:bodyPr wrap="square" rtlCol="0">
            <a:spAutoFit/>
          </a:bodyPr>
          <a:lstStyle/>
          <a:p>
            <a:r>
              <a:rPr lang="en-GB" dirty="0" smtClean="0"/>
              <a:t>It’s giving you options specific to writing a script.</a:t>
            </a:r>
            <a:endParaRPr lang="en-GB" dirty="0"/>
          </a:p>
        </p:txBody>
      </p:sp>
      <p:cxnSp>
        <p:nvCxnSpPr>
          <p:cNvPr id="32" name="Straight Arrow Connector 31"/>
          <p:cNvCxnSpPr/>
          <p:nvPr/>
        </p:nvCxnSpPr>
        <p:spPr>
          <a:xfrm rot="5400000" flipH="1" flipV="1">
            <a:off x="4389120" y="2884170"/>
            <a:ext cx="1447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4961414" y="4674870"/>
            <a:ext cx="1370806" cy="79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6" name="Picture 45" descr="11.gif"/>
          <p:cNvPicPr>
            <a:picLocks noChangeAspect="1"/>
          </p:cNvPicPr>
          <p:nvPr/>
        </p:nvPicPr>
        <p:blipFill>
          <a:blip r:embed="rId7"/>
          <a:stretch>
            <a:fillRect/>
          </a:stretch>
        </p:blipFill>
        <p:spPr>
          <a:xfrm>
            <a:off x="2834640" y="990600"/>
            <a:ext cx="6233160" cy="5234940"/>
          </a:xfrm>
          <a:prstGeom prst="rect">
            <a:avLst/>
          </a:prstGeom>
        </p:spPr>
      </p:pic>
      <p:pic>
        <p:nvPicPr>
          <p:cNvPr id="48" name="Picture 47" descr="12.gif"/>
          <p:cNvPicPr>
            <a:picLocks noChangeAspect="1"/>
          </p:cNvPicPr>
          <p:nvPr/>
        </p:nvPicPr>
        <p:blipFill>
          <a:blip r:embed="rId8"/>
          <a:stretch>
            <a:fillRect/>
          </a:stretch>
        </p:blipFill>
        <p:spPr>
          <a:xfrm>
            <a:off x="2834640" y="990600"/>
            <a:ext cx="6233160" cy="5234940"/>
          </a:xfrm>
          <a:prstGeom prst="rect">
            <a:avLst/>
          </a:prstGeom>
        </p:spPr>
      </p:pic>
      <p:pic>
        <p:nvPicPr>
          <p:cNvPr id="49" name="Picture 48" descr="13.gif"/>
          <p:cNvPicPr>
            <a:picLocks noChangeAspect="1"/>
          </p:cNvPicPr>
          <p:nvPr/>
        </p:nvPicPr>
        <p:blipFill>
          <a:blip r:embed="rId9"/>
          <a:stretch>
            <a:fillRect/>
          </a:stretch>
        </p:blipFill>
        <p:spPr>
          <a:xfrm>
            <a:off x="2834640" y="990600"/>
            <a:ext cx="6233160" cy="5234940"/>
          </a:xfrm>
          <a:prstGeom prst="rect">
            <a:avLst/>
          </a:prstGeom>
        </p:spPr>
      </p:pic>
      <p:sp>
        <p:nvSpPr>
          <p:cNvPr id="50" name="TextBox 49"/>
          <p:cNvSpPr txBox="1"/>
          <p:nvPr/>
        </p:nvSpPr>
        <p:spPr>
          <a:xfrm>
            <a:off x="0" y="2590800"/>
            <a:ext cx="2895600" cy="923330"/>
          </a:xfrm>
          <a:prstGeom prst="rect">
            <a:avLst/>
          </a:prstGeom>
          <a:noFill/>
        </p:spPr>
        <p:txBody>
          <a:bodyPr wrap="square" rtlCol="0">
            <a:spAutoFit/>
          </a:bodyPr>
          <a:lstStyle/>
          <a:p>
            <a:pPr algn="ctr"/>
            <a:r>
              <a:rPr lang="en-GB" dirty="0" smtClean="0"/>
              <a:t>You can do everything Ctrl+... Ctrl+.... but you can also just click in the menus.</a:t>
            </a:r>
            <a:endParaRPr lang="en-GB"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8" grpId="0" animBg="1"/>
      <p:bldP spid="29" grpId="0" animBg="1"/>
      <p:bldP spid="30"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REAL-WORLD.jpg"/>
          <p:cNvPicPr>
            <a:picLocks noChangeAspect="1"/>
          </p:cNvPicPr>
          <p:nvPr/>
        </p:nvPicPr>
        <p:blipFill>
          <a:blip r:embed="rId2"/>
          <a:stretch>
            <a:fillRect/>
          </a:stretch>
        </p:blipFill>
        <p:spPr>
          <a:xfrm>
            <a:off x="-38100" y="952500"/>
            <a:ext cx="2857500" cy="1866900"/>
          </a:xfrm>
          <a:prstGeom prst="rect">
            <a:avLst/>
          </a:prstGeom>
        </p:spPr>
      </p:pic>
      <p:pic>
        <p:nvPicPr>
          <p:cNvPr id="10" name="Picture 9" descr="banner.gif"/>
          <p:cNvPicPr>
            <a:picLocks noChangeAspect="1"/>
          </p:cNvPicPr>
          <p:nvPr/>
        </p:nvPicPr>
        <p:blipFill>
          <a:blip r:embed="rId3"/>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40</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286000" y="990600"/>
            <a:ext cx="6858000" cy="1200329"/>
          </a:xfrm>
          <a:prstGeom prst="rect">
            <a:avLst/>
          </a:prstGeom>
          <a:noFill/>
        </p:spPr>
        <p:txBody>
          <a:bodyPr wrap="square" rtlCol="0">
            <a:spAutoFit/>
          </a:bodyPr>
          <a:lstStyle/>
          <a:p>
            <a:pPr algn="ctr"/>
            <a:r>
              <a:rPr lang="en-GB" sz="2400" dirty="0" smtClean="0"/>
              <a:t>Write a script that takes an argument as folder. For each file in that folder, if the file is a text file, then the script adds the extension .txt to the file.</a:t>
            </a:r>
            <a:endParaRPr lang="en-GB" sz="2400" dirty="0"/>
          </a:p>
        </p:txBody>
      </p:sp>
      <p:sp>
        <p:nvSpPr>
          <p:cNvPr id="16" name="TextBox 15"/>
          <p:cNvSpPr txBox="1"/>
          <p:nvPr/>
        </p:nvSpPr>
        <p:spPr>
          <a:xfrm>
            <a:off x="457200" y="3593068"/>
            <a:ext cx="2133600" cy="461665"/>
          </a:xfrm>
          <a:prstGeom prst="rect">
            <a:avLst/>
          </a:prstGeom>
          <a:noFill/>
        </p:spPr>
        <p:txBody>
          <a:bodyPr wrap="square" rtlCol="0">
            <a:spAutoFit/>
          </a:bodyPr>
          <a:lstStyle/>
          <a:p>
            <a:r>
              <a:rPr lang="en-GB" sz="2400" b="1" i="1" dirty="0" err="1" smtClean="0"/>
              <a:t>Pseudocode</a:t>
            </a:r>
            <a:r>
              <a:rPr lang="en-GB" sz="2400" b="1" i="1" dirty="0" smtClean="0"/>
              <a:t>:</a:t>
            </a:r>
            <a:endParaRPr lang="en-GB" sz="2400" b="1" i="1" dirty="0"/>
          </a:p>
        </p:txBody>
      </p:sp>
      <p:sp>
        <p:nvSpPr>
          <p:cNvPr id="17" name="TextBox 16"/>
          <p:cNvSpPr txBox="1"/>
          <p:nvPr/>
        </p:nvSpPr>
        <p:spPr>
          <a:xfrm>
            <a:off x="685800" y="4117538"/>
            <a:ext cx="3810000" cy="923330"/>
          </a:xfrm>
          <a:prstGeom prst="rect">
            <a:avLst/>
          </a:prstGeom>
          <a:noFill/>
        </p:spPr>
        <p:txBody>
          <a:bodyPr wrap="square" rtlCol="0">
            <a:spAutoFit/>
          </a:bodyPr>
          <a:lstStyle/>
          <a:p>
            <a:r>
              <a:rPr lang="en-GB" dirty="0" smtClean="0"/>
              <a:t>for each file in folder</a:t>
            </a:r>
          </a:p>
          <a:p>
            <a:r>
              <a:rPr lang="en-GB" dirty="0" smtClean="0"/>
              <a:t>	if the file is text</a:t>
            </a:r>
          </a:p>
          <a:p>
            <a:r>
              <a:rPr lang="en-GB" dirty="0" smtClean="0"/>
              <a:t>		add extension .txt</a:t>
            </a:r>
            <a:endParaRPr lang="en-GB" dirty="0"/>
          </a:p>
        </p:txBody>
      </p:sp>
      <p:sp>
        <p:nvSpPr>
          <p:cNvPr id="21" name="Rectangle 20"/>
          <p:cNvSpPr/>
          <p:nvPr/>
        </p:nvSpPr>
        <p:spPr>
          <a:xfrm>
            <a:off x="1600200" y="4419600"/>
            <a:ext cx="16002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1000" fill="hold"/>
                                        <p:tgtEl>
                                          <p:spTgt spid="21"/>
                                        </p:tgtEl>
                                        <p:attrNameLst>
                                          <p:attrName>ppt_w</p:attrName>
                                        </p:attrNameLst>
                                      </p:cBhvr>
                                      <p:tavLst>
                                        <p:tav tm="0">
                                          <p:val>
                                            <p:strVal val="#ppt_w+.3"/>
                                          </p:val>
                                        </p:tav>
                                        <p:tav tm="100000">
                                          <p:val>
                                            <p:strVal val="#ppt_w"/>
                                          </p:val>
                                        </p:tav>
                                      </p:tavLst>
                                    </p:anim>
                                    <p:anim calcmode="lin" valueType="num">
                                      <p:cBhvr>
                                        <p:cTn id="16" dur="1000" fill="hold"/>
                                        <p:tgtEl>
                                          <p:spTgt spid="21"/>
                                        </p:tgtEl>
                                        <p:attrNameLst>
                                          <p:attrName>ppt_h</p:attrName>
                                        </p:attrNameLst>
                                      </p:cBhvr>
                                      <p:tavLst>
                                        <p:tav tm="0">
                                          <p:val>
                                            <p:strVal val="#ppt_h"/>
                                          </p:val>
                                        </p:tav>
                                        <p:tav tm="100000">
                                          <p:val>
                                            <p:strVal val="#ppt_h"/>
                                          </p:val>
                                        </p:tav>
                                      </p:tavLst>
                                    </p:anim>
                                    <p:animEffect transition="in" filter="fade">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41</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8" name="Picture 17" descr="pain0.gif"/>
          <p:cNvPicPr>
            <a:picLocks noChangeAspect="1"/>
          </p:cNvPicPr>
          <p:nvPr/>
        </p:nvPicPr>
        <p:blipFill>
          <a:blip r:embed="rId3"/>
          <a:stretch>
            <a:fillRect/>
          </a:stretch>
        </p:blipFill>
        <p:spPr>
          <a:xfrm>
            <a:off x="2819400" y="990600"/>
            <a:ext cx="6240780" cy="5234940"/>
          </a:xfrm>
          <a:prstGeom prst="rect">
            <a:avLst/>
          </a:prstGeom>
        </p:spPr>
      </p:pic>
      <p:sp>
        <p:nvSpPr>
          <p:cNvPr id="19" name="TextBox 18"/>
          <p:cNvSpPr txBox="1"/>
          <p:nvPr/>
        </p:nvSpPr>
        <p:spPr>
          <a:xfrm>
            <a:off x="0" y="3429000"/>
            <a:ext cx="2819400" cy="1477328"/>
          </a:xfrm>
          <a:prstGeom prst="rect">
            <a:avLst/>
          </a:prstGeom>
          <a:noFill/>
        </p:spPr>
        <p:txBody>
          <a:bodyPr wrap="square" rtlCol="0">
            <a:spAutoFit/>
          </a:bodyPr>
          <a:lstStyle/>
          <a:p>
            <a:pPr algn="ctr"/>
            <a:r>
              <a:rPr lang="en-GB" dirty="0" smtClean="0"/>
              <a:t>You can use the command </a:t>
            </a:r>
            <a:r>
              <a:rPr lang="en-GB" b="1" i="1" dirty="0" smtClean="0">
                <a:solidFill>
                  <a:srgbClr val="FF0000"/>
                </a:solidFill>
              </a:rPr>
              <a:t>file</a:t>
            </a:r>
            <a:r>
              <a:rPr lang="en-GB" dirty="0" smtClean="0"/>
              <a:t> to know if it’s text.</a:t>
            </a:r>
          </a:p>
          <a:p>
            <a:pPr algn="ctr"/>
            <a:endParaRPr lang="en-GB" dirty="0" smtClean="0"/>
          </a:p>
          <a:p>
            <a:pPr algn="ctr"/>
            <a:r>
              <a:rPr lang="en-GB" dirty="0" smtClean="0"/>
              <a:t>You can use a for loop to move through the answer.</a:t>
            </a:r>
            <a:endParaRPr lang="en-GB" dirty="0"/>
          </a:p>
        </p:txBody>
      </p:sp>
      <p:pic>
        <p:nvPicPr>
          <p:cNvPr id="20" name="Picture 19" descr="REAL-WORLD.jpg"/>
          <p:cNvPicPr>
            <a:picLocks noChangeAspect="1"/>
          </p:cNvPicPr>
          <p:nvPr/>
        </p:nvPicPr>
        <p:blipFill>
          <a:blip r:embed="rId4"/>
          <a:stretch>
            <a:fillRect/>
          </a:stretch>
        </p:blipFill>
        <p:spPr>
          <a:xfrm>
            <a:off x="-38100" y="952500"/>
            <a:ext cx="2857500" cy="18669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42</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5" name="Picture 14" descr="pain2.gif"/>
          <p:cNvPicPr>
            <a:picLocks noChangeAspect="1"/>
          </p:cNvPicPr>
          <p:nvPr/>
        </p:nvPicPr>
        <p:blipFill>
          <a:blip r:embed="rId3"/>
          <a:stretch>
            <a:fillRect/>
          </a:stretch>
        </p:blipFill>
        <p:spPr>
          <a:xfrm>
            <a:off x="2827020" y="990600"/>
            <a:ext cx="6240780" cy="5234940"/>
          </a:xfrm>
          <a:prstGeom prst="rect">
            <a:avLst/>
          </a:prstGeom>
        </p:spPr>
      </p:pic>
      <p:pic>
        <p:nvPicPr>
          <p:cNvPr id="20" name="Picture 19" descr="REAL-WORLD.jpg"/>
          <p:cNvPicPr>
            <a:picLocks noChangeAspect="1"/>
          </p:cNvPicPr>
          <p:nvPr/>
        </p:nvPicPr>
        <p:blipFill>
          <a:blip r:embed="rId4"/>
          <a:stretch>
            <a:fillRect/>
          </a:stretch>
        </p:blipFill>
        <p:spPr>
          <a:xfrm>
            <a:off x="-38100" y="952500"/>
            <a:ext cx="2857500" cy="18669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43</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Real-world uses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5" name="Picture 14" descr="pain2.gif"/>
          <p:cNvPicPr>
            <a:picLocks noChangeAspect="1"/>
          </p:cNvPicPr>
          <p:nvPr/>
        </p:nvPicPr>
        <p:blipFill>
          <a:blip r:embed="rId3"/>
          <a:srcRect t="29112" r="54945" b="44687"/>
          <a:stretch>
            <a:fillRect/>
          </a:stretch>
        </p:blipFill>
        <p:spPr>
          <a:xfrm>
            <a:off x="2971800" y="1905000"/>
            <a:ext cx="5623560" cy="2743200"/>
          </a:xfrm>
          <a:prstGeom prst="rect">
            <a:avLst/>
          </a:prstGeom>
        </p:spPr>
      </p:pic>
      <p:sp>
        <p:nvSpPr>
          <p:cNvPr id="17" name="Rectangle 16"/>
          <p:cNvSpPr/>
          <p:nvPr/>
        </p:nvSpPr>
        <p:spPr>
          <a:xfrm>
            <a:off x="3200400" y="2209800"/>
            <a:ext cx="2819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5410200" y="1840468"/>
            <a:ext cx="3048000" cy="369332"/>
          </a:xfrm>
          <a:prstGeom prst="rect">
            <a:avLst/>
          </a:prstGeom>
          <a:noFill/>
        </p:spPr>
        <p:txBody>
          <a:bodyPr wrap="square" rtlCol="0">
            <a:spAutoFit/>
          </a:bodyPr>
          <a:lstStyle/>
          <a:p>
            <a:r>
              <a:rPr lang="en-GB" dirty="0" smtClean="0">
                <a:solidFill>
                  <a:srgbClr val="FF0000"/>
                </a:solidFill>
              </a:rPr>
              <a:t>For each file in the folder</a:t>
            </a:r>
            <a:endParaRPr lang="en-GB" dirty="0">
              <a:solidFill>
                <a:srgbClr val="FF0000"/>
              </a:solidFill>
            </a:endParaRPr>
          </a:p>
        </p:txBody>
      </p:sp>
      <p:sp>
        <p:nvSpPr>
          <p:cNvPr id="19" name="Rectangle 18"/>
          <p:cNvSpPr/>
          <p:nvPr/>
        </p:nvSpPr>
        <p:spPr>
          <a:xfrm>
            <a:off x="3733800" y="2667000"/>
            <a:ext cx="2590800" cy="304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6324600" y="2602468"/>
            <a:ext cx="1676400" cy="369332"/>
          </a:xfrm>
          <a:prstGeom prst="rect">
            <a:avLst/>
          </a:prstGeom>
          <a:noFill/>
        </p:spPr>
        <p:txBody>
          <a:bodyPr wrap="square" rtlCol="0">
            <a:spAutoFit/>
          </a:bodyPr>
          <a:lstStyle/>
          <a:p>
            <a:r>
              <a:rPr lang="en-GB" dirty="0" smtClean="0">
                <a:solidFill>
                  <a:srgbClr val="00B0F0"/>
                </a:solidFill>
              </a:rPr>
              <a:t>Ask for the type</a:t>
            </a:r>
            <a:endParaRPr lang="en-GB" dirty="0">
              <a:solidFill>
                <a:srgbClr val="00B0F0"/>
              </a:solidFill>
            </a:endParaRPr>
          </a:p>
        </p:txBody>
      </p:sp>
      <p:sp>
        <p:nvSpPr>
          <p:cNvPr id="21" name="Rectangle 20"/>
          <p:cNvSpPr/>
          <p:nvPr/>
        </p:nvSpPr>
        <p:spPr>
          <a:xfrm>
            <a:off x="3733800" y="2971800"/>
            <a:ext cx="4800600" cy="5334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7620000" y="3468469"/>
            <a:ext cx="1676400" cy="646331"/>
          </a:xfrm>
          <a:prstGeom prst="rect">
            <a:avLst/>
          </a:prstGeom>
          <a:noFill/>
        </p:spPr>
        <p:txBody>
          <a:bodyPr wrap="square" rtlCol="0">
            <a:spAutoFit/>
          </a:bodyPr>
          <a:lstStyle/>
          <a:p>
            <a:r>
              <a:rPr lang="en-GB" dirty="0" smtClean="0">
                <a:solidFill>
                  <a:srgbClr val="00B050"/>
                </a:solidFill>
              </a:rPr>
              <a:t>If the answer includes “text”</a:t>
            </a:r>
            <a:endParaRPr lang="en-GB" dirty="0">
              <a:solidFill>
                <a:srgbClr val="00B050"/>
              </a:solidFill>
            </a:endParaRPr>
          </a:p>
        </p:txBody>
      </p:sp>
      <p:sp>
        <p:nvSpPr>
          <p:cNvPr id="23" name="Rectangle 22"/>
          <p:cNvSpPr/>
          <p:nvPr/>
        </p:nvSpPr>
        <p:spPr>
          <a:xfrm>
            <a:off x="4800600" y="3505200"/>
            <a:ext cx="2895600" cy="304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5334000" y="3810000"/>
            <a:ext cx="2286000" cy="369332"/>
          </a:xfrm>
          <a:prstGeom prst="rect">
            <a:avLst/>
          </a:prstGeom>
          <a:noFill/>
        </p:spPr>
        <p:txBody>
          <a:bodyPr wrap="square" rtlCol="0">
            <a:spAutoFit/>
          </a:bodyPr>
          <a:lstStyle/>
          <a:p>
            <a:r>
              <a:rPr lang="en-GB" dirty="0" smtClean="0">
                <a:solidFill>
                  <a:srgbClr val="9F5811"/>
                </a:solidFill>
              </a:rPr>
              <a:t>Add .txt at the end</a:t>
            </a:r>
            <a:endParaRPr lang="en-GB" dirty="0">
              <a:solidFill>
                <a:srgbClr val="9F5811"/>
              </a:solidFill>
            </a:endParaRPr>
          </a:p>
        </p:txBody>
      </p:sp>
      <p:pic>
        <p:nvPicPr>
          <p:cNvPr id="26" name="Picture 25" descr="REAL-WORLD.jpg"/>
          <p:cNvPicPr>
            <a:picLocks noChangeAspect="1"/>
          </p:cNvPicPr>
          <p:nvPr/>
        </p:nvPicPr>
        <p:blipFill>
          <a:blip r:embed="rId4"/>
          <a:stretch>
            <a:fillRect/>
          </a:stretch>
        </p:blipFill>
        <p:spPr>
          <a:xfrm>
            <a:off x="-38100" y="952500"/>
            <a:ext cx="2857500" cy="1866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P spid="21" grpId="0" animBg="1"/>
      <p:bldP spid="22" grpId="0"/>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rticle-2318777-199A0E42000005DC-362_964x631.jpg"/>
          <p:cNvPicPr>
            <a:picLocks noChangeAspect="1"/>
          </p:cNvPicPr>
          <p:nvPr/>
        </p:nvPicPr>
        <p:blipFill>
          <a:blip r:embed="rId2"/>
          <a:srcRect b="2222"/>
          <a:stretch>
            <a:fillRect/>
          </a:stretch>
        </p:blipFill>
        <p:spPr>
          <a:xfrm>
            <a:off x="-1" y="0"/>
            <a:ext cx="9196651" cy="6858000"/>
          </a:xfrm>
          <a:prstGeom prst="rect">
            <a:avLst/>
          </a:prstGeom>
        </p:spPr>
      </p:pic>
      <p:sp>
        <p:nvSpPr>
          <p:cNvPr id="29" name="TextBox 28"/>
          <p:cNvSpPr txBox="1"/>
          <p:nvPr/>
        </p:nvSpPr>
        <p:spPr>
          <a:xfrm>
            <a:off x="381000" y="304800"/>
            <a:ext cx="86106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Getting your first practical scripts to work is known to be a pleasant and relaxing experience </a:t>
            </a:r>
            <a:r>
              <a:rPr lang="en-GB" sz="2400" dirty="0" smtClean="0">
                <a:sym typeface="Wingdings" pitchFamily="2" charset="2"/>
              </a:rPr>
              <a:t> But now... you know how to do it!</a:t>
            </a:r>
            <a:endParaRPr lang="en-GB"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_question_mark.jpg"/>
          <p:cNvPicPr>
            <a:picLocks noChangeAspect="1"/>
          </p:cNvPicPr>
          <p:nvPr/>
        </p:nvPicPr>
        <p:blipFill>
          <a:blip r:embed="rId2" cstate="print"/>
          <a:stretch>
            <a:fillRect/>
          </a:stretch>
        </p:blipFill>
        <p:spPr>
          <a:xfrm>
            <a:off x="2971800" y="838200"/>
            <a:ext cx="3632200" cy="455930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45</a:t>
            </a:r>
            <a:endParaRPr lang="fr-CA"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46</a:t>
            </a:r>
            <a:endParaRPr lang="fr-CA" dirty="0"/>
          </a:p>
        </p:txBody>
      </p:sp>
      <p:pic>
        <p:nvPicPr>
          <p:cNvPr id="8" name="Picture 7" descr="Path-to-success-e1387470836410.jpg"/>
          <p:cNvPicPr>
            <a:picLocks noChangeAspect="1"/>
          </p:cNvPicPr>
          <p:nvPr/>
        </p:nvPicPr>
        <p:blipFill>
          <a:blip r:embed="rId3"/>
          <a:srcRect r="32743"/>
          <a:stretch>
            <a:fillRect/>
          </a:stretch>
        </p:blipFill>
        <p:spPr>
          <a:xfrm>
            <a:off x="3657600" y="1066800"/>
            <a:ext cx="5334000" cy="36967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0" y="1752600"/>
            <a:ext cx="3810000" cy="707886"/>
          </a:xfrm>
          <a:prstGeom prst="rect">
            <a:avLst/>
          </a:prstGeom>
          <a:noFill/>
        </p:spPr>
        <p:txBody>
          <a:bodyPr wrap="square" rtlCol="0">
            <a:spAutoFit/>
          </a:bodyPr>
          <a:lstStyle/>
          <a:p>
            <a:pPr algn="ctr"/>
            <a:r>
              <a:rPr lang="en-GB" sz="2000" b="1" dirty="0" smtClean="0"/>
              <a:t>To go further on loops, you can check out these 4 commands:</a:t>
            </a:r>
            <a:endParaRPr lang="en-GB" sz="2000" b="1" dirty="0"/>
          </a:p>
        </p:txBody>
      </p:sp>
      <p:sp>
        <p:nvSpPr>
          <p:cNvPr id="12" name="TextBox 11"/>
          <p:cNvSpPr txBox="1"/>
          <p:nvPr/>
        </p:nvSpPr>
        <p:spPr>
          <a:xfrm>
            <a:off x="1371600" y="2590800"/>
            <a:ext cx="1981200" cy="2031325"/>
          </a:xfrm>
          <a:prstGeom prst="rect">
            <a:avLst/>
          </a:prstGeom>
          <a:noFill/>
        </p:spPr>
        <p:txBody>
          <a:bodyPr wrap="square" rtlCol="0">
            <a:spAutoFit/>
          </a:bodyPr>
          <a:lstStyle/>
          <a:p>
            <a:pPr>
              <a:buFont typeface="Arial" pitchFamily="34" charset="0"/>
              <a:buChar char="•"/>
            </a:pPr>
            <a:r>
              <a:rPr lang="en-GB" dirty="0" smtClean="0"/>
              <a:t> until</a:t>
            </a:r>
          </a:p>
          <a:p>
            <a:pPr>
              <a:buFont typeface="Arial" pitchFamily="34" charset="0"/>
              <a:buChar char="•"/>
            </a:pPr>
            <a:endParaRPr lang="en-GB" dirty="0" smtClean="0"/>
          </a:p>
          <a:p>
            <a:pPr>
              <a:buFont typeface="Arial" pitchFamily="34" charset="0"/>
              <a:buChar char="•"/>
            </a:pPr>
            <a:r>
              <a:rPr lang="en-GB" dirty="0" smtClean="0"/>
              <a:t> select</a:t>
            </a:r>
          </a:p>
          <a:p>
            <a:pPr>
              <a:buFont typeface="Arial" pitchFamily="34" charset="0"/>
              <a:buChar char="•"/>
            </a:pPr>
            <a:endParaRPr lang="en-GB" dirty="0" smtClean="0"/>
          </a:p>
          <a:p>
            <a:pPr>
              <a:buFont typeface="Arial" pitchFamily="34" charset="0"/>
              <a:buChar char="•"/>
            </a:pPr>
            <a:r>
              <a:rPr lang="en-GB" dirty="0" smtClean="0"/>
              <a:t> break</a:t>
            </a:r>
          </a:p>
          <a:p>
            <a:pPr>
              <a:buFont typeface="Arial" pitchFamily="34" charset="0"/>
              <a:buChar char="•"/>
            </a:pPr>
            <a:endParaRPr lang="en-GB" dirty="0" smtClean="0"/>
          </a:p>
          <a:p>
            <a:pPr>
              <a:buFont typeface="Arial" pitchFamily="34" charset="0"/>
              <a:buChar char="•"/>
            </a:pPr>
            <a:r>
              <a:rPr lang="en-GB" dirty="0" smtClean="0"/>
              <a:t> continue</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47</a:t>
            </a:r>
            <a:endParaRPr lang="fr-CA" dirty="0"/>
          </a:p>
        </p:txBody>
      </p:sp>
      <p:sp>
        <p:nvSpPr>
          <p:cNvPr id="13" name="TextBox 12"/>
          <p:cNvSpPr txBox="1"/>
          <p:nvPr/>
        </p:nvSpPr>
        <p:spPr>
          <a:xfrm>
            <a:off x="0" y="3505200"/>
            <a:ext cx="9296400" cy="2677656"/>
          </a:xfrm>
          <a:prstGeom prst="rect">
            <a:avLst/>
          </a:prstGeom>
          <a:noFill/>
        </p:spPr>
        <p:txBody>
          <a:bodyPr wrap="square" rtlCol="0">
            <a:spAutoFit/>
          </a:bodyPr>
          <a:lstStyle/>
          <a:p>
            <a:r>
              <a:rPr lang="en-GB" sz="2100" dirty="0" smtClean="0"/>
              <a:t>Create a script called finalCountDown.sh. This script should display to the user that, "ITS THE FINAL COUNT DOWN!!" Then it should prompt the user to enter a positive number. If the user did not enter a positive number, display an error message and exit the program. If the number is positive, count down from the number entered by the user until 0. Each number should be displayed on the screen at an interval of 1 second, and the screen should be cleared before the appearance of the next number. Once the number is equal to 0, display the message "Ka-Boom!!" There should also be a one second interval between the 0 and "Ka-Boom!!"</a:t>
            </a:r>
            <a:endParaRPr lang="en-GB" sz="2100" dirty="0"/>
          </a:p>
        </p:txBody>
      </p:sp>
      <p:cxnSp>
        <p:nvCxnSpPr>
          <p:cNvPr id="14" name="Straight Connector 13"/>
          <p:cNvCxnSpPr/>
          <p:nvPr/>
        </p:nvCxnSpPr>
        <p:spPr>
          <a:xfrm>
            <a:off x="2819400" y="3276600"/>
            <a:ext cx="3886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762000"/>
            <a:ext cx="9144000" cy="1061829"/>
          </a:xfrm>
          <a:prstGeom prst="rect">
            <a:avLst/>
          </a:prstGeom>
          <a:noFill/>
        </p:spPr>
        <p:txBody>
          <a:bodyPr wrap="square" rtlCol="0">
            <a:spAutoFit/>
          </a:bodyPr>
          <a:lstStyle/>
          <a:p>
            <a:r>
              <a:rPr lang="en-GB" sz="2100" dirty="0" smtClean="0"/>
              <a:t>Write a script myCat.sh that takes any number of arguments, all having to be files. It shows the content of the first one, followed by the second one, etc. You cannot use the command ‘cat’ in this script.</a:t>
            </a:r>
            <a:endParaRPr lang="en-GB" sz="2100" dirty="0"/>
          </a:p>
        </p:txBody>
      </p:sp>
      <p:cxnSp>
        <p:nvCxnSpPr>
          <p:cNvPr id="16" name="Straight Connector 15"/>
          <p:cNvCxnSpPr/>
          <p:nvPr/>
        </p:nvCxnSpPr>
        <p:spPr>
          <a:xfrm>
            <a:off x="2819400" y="1905000"/>
            <a:ext cx="3886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0"/>
            <a:ext cx="9144000" cy="769441"/>
          </a:xfrm>
          <a:prstGeom prst="rect">
            <a:avLst/>
          </a:prstGeom>
          <a:noFill/>
        </p:spPr>
        <p:txBody>
          <a:bodyPr wrap="square" rtlCol="0">
            <a:spAutoFit/>
          </a:bodyPr>
          <a:lstStyle/>
          <a:p>
            <a:pPr algn="ctr"/>
            <a:r>
              <a:rPr lang="en-GB" sz="4400" b="1" dirty="0" smtClean="0"/>
              <a:t>More practice</a:t>
            </a:r>
            <a:endParaRPr lang="en-GB" sz="4400" b="1" dirty="0"/>
          </a:p>
        </p:txBody>
      </p:sp>
      <p:sp>
        <p:nvSpPr>
          <p:cNvPr id="18" name="TextBox 17"/>
          <p:cNvSpPr txBox="1"/>
          <p:nvPr/>
        </p:nvSpPr>
        <p:spPr>
          <a:xfrm>
            <a:off x="0" y="2156936"/>
            <a:ext cx="9144000" cy="738664"/>
          </a:xfrm>
          <a:prstGeom prst="rect">
            <a:avLst/>
          </a:prstGeom>
          <a:noFill/>
        </p:spPr>
        <p:txBody>
          <a:bodyPr wrap="square" rtlCol="0">
            <a:spAutoFit/>
          </a:bodyPr>
          <a:lstStyle/>
          <a:p>
            <a:r>
              <a:rPr lang="en-GB" sz="2100" dirty="0" smtClean="0"/>
              <a:t>Write a script that replaces the content of all files within the current folder, ending with the .X extension, with the message “No naughty files allowed here”.</a:t>
            </a:r>
            <a:endParaRPr lang="en-GB" sz="21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48</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The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weird</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things</a:t>
            </a:r>
            <a:r>
              <a:rPr lang="fr-FR" sz="3200" b="1" dirty="0" smtClean="0">
                <a:effectLst>
                  <a:outerShdw blurRad="38100" dist="38100" dir="2700000" algn="tl">
                    <a:srgbClr val="C0C0C0"/>
                  </a:outerShdw>
                </a:effectLst>
              </a:rPr>
              <a:t> </a:t>
            </a:r>
            <a:r>
              <a:rPr lang="fr-FR" sz="3200" b="1" u="sng" dirty="0" smtClean="0">
                <a:solidFill>
                  <a:srgbClr val="FF0000"/>
                </a:solidFill>
                <a:effectLst>
                  <a:outerShdw blurRad="38100" dist="38100" dir="2700000" algn="tl">
                    <a:srgbClr val="C0C0C0"/>
                  </a:outerShdw>
                </a:effectLst>
              </a:rPr>
              <a:t>not to do </a:t>
            </a:r>
            <a:r>
              <a:rPr lang="fr-FR" sz="3200" b="1" dirty="0" smtClean="0">
                <a:effectLst>
                  <a:outerShdw blurRad="38100" dist="38100" dir="2700000" algn="tl">
                    <a:srgbClr val="C0C0C0"/>
                  </a:outerShdw>
                </a:effectLst>
              </a:rPr>
              <a:t>about 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Top-10-Weird-But-Amazing-Uses-Of-Garlic.jpg"/>
          <p:cNvPicPr>
            <a:picLocks noChangeAspect="1"/>
          </p:cNvPicPr>
          <p:nvPr/>
        </p:nvPicPr>
        <p:blipFill>
          <a:blip r:embed="rId3"/>
          <a:stretch>
            <a:fillRect/>
          </a:stretch>
        </p:blipFill>
        <p:spPr>
          <a:xfrm>
            <a:off x="76475" y="990600"/>
            <a:ext cx="6324325" cy="3891892"/>
          </a:xfrm>
          <a:prstGeom prst="rect">
            <a:avLst/>
          </a:prstGeom>
          <a:ln>
            <a:noFill/>
          </a:ln>
          <a:effectLst>
            <a:outerShdw blurRad="190500" algn="tl" rotWithShape="0">
              <a:srgbClr val="000000">
                <a:alpha val="70000"/>
              </a:srgbClr>
            </a:outerShdw>
          </a:effectLst>
        </p:spPr>
      </p:pic>
      <p:pic>
        <p:nvPicPr>
          <p:cNvPr id="15" name="Picture 14" descr="weird-and-wonderful-led-537x314.jpg"/>
          <p:cNvPicPr>
            <a:picLocks noChangeAspect="1"/>
          </p:cNvPicPr>
          <p:nvPr/>
        </p:nvPicPr>
        <p:blipFill>
          <a:blip r:embed="rId4"/>
          <a:stretch>
            <a:fillRect/>
          </a:stretch>
        </p:blipFill>
        <p:spPr>
          <a:xfrm>
            <a:off x="152400" y="3779520"/>
            <a:ext cx="4091940" cy="2392680"/>
          </a:xfrm>
          <a:prstGeom prst="rect">
            <a:avLst/>
          </a:prstGeom>
          <a:ln>
            <a:noFill/>
          </a:ln>
          <a:effectLst>
            <a:outerShdw blurRad="190500" algn="tl" rotWithShape="0">
              <a:srgbClr val="000000">
                <a:alpha val="70000"/>
              </a:srgbClr>
            </a:outerShdw>
          </a:effectLst>
        </p:spPr>
      </p:pic>
      <p:pic>
        <p:nvPicPr>
          <p:cNvPr id="16" name="Picture 15" descr="weird-uses-for-human-hair.jpg"/>
          <p:cNvPicPr>
            <a:picLocks noChangeAspect="1"/>
          </p:cNvPicPr>
          <p:nvPr/>
        </p:nvPicPr>
        <p:blipFill>
          <a:blip r:embed="rId5" cstate="print"/>
          <a:stretch>
            <a:fillRect/>
          </a:stretch>
        </p:blipFill>
        <p:spPr>
          <a:xfrm>
            <a:off x="4495800" y="4419600"/>
            <a:ext cx="3505200" cy="1641602"/>
          </a:xfrm>
          <a:prstGeom prst="rect">
            <a:avLst/>
          </a:prstGeom>
          <a:ln>
            <a:noFill/>
          </a:ln>
          <a:effectLst>
            <a:outerShdw blurRad="190500" algn="tl" rotWithShape="0">
              <a:srgbClr val="000000">
                <a:alpha val="70000"/>
              </a:srgbClr>
            </a:outerShdw>
          </a:effectLst>
        </p:spPr>
      </p:pic>
      <p:sp>
        <p:nvSpPr>
          <p:cNvPr id="17" name="Rectangle 16"/>
          <p:cNvSpPr/>
          <p:nvPr/>
        </p:nvSpPr>
        <p:spPr>
          <a:xfrm>
            <a:off x="6629400" y="1066800"/>
            <a:ext cx="2286000" cy="2971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8" name="TextBox 17"/>
          <p:cNvSpPr txBox="1"/>
          <p:nvPr/>
        </p:nvSpPr>
        <p:spPr>
          <a:xfrm>
            <a:off x="6629400" y="838200"/>
            <a:ext cx="1295400" cy="1569660"/>
          </a:xfrm>
          <a:prstGeom prst="rect">
            <a:avLst/>
          </a:prstGeom>
          <a:noFill/>
        </p:spPr>
        <p:txBody>
          <a:bodyPr wrap="square" rtlCol="0">
            <a:spAutoFit/>
          </a:bodyPr>
          <a:lstStyle/>
          <a:p>
            <a:r>
              <a:rPr lang="en-GB" sz="9600" dirty="0" smtClean="0"/>
              <a:t>2</a:t>
            </a:r>
            <a:endParaRPr lang="en-GB" sz="9600" dirty="0"/>
          </a:p>
        </p:txBody>
      </p:sp>
      <p:pic>
        <p:nvPicPr>
          <p:cNvPr id="19" name="Picture 18" descr="c51298_image_0.png"/>
          <p:cNvPicPr>
            <a:picLocks noChangeAspect="1"/>
          </p:cNvPicPr>
          <p:nvPr/>
        </p:nvPicPr>
        <p:blipFill>
          <a:blip r:embed="rId6"/>
          <a:stretch>
            <a:fillRect/>
          </a:stretch>
        </p:blipFill>
        <p:spPr>
          <a:xfrm>
            <a:off x="6858000" y="2133600"/>
            <a:ext cx="1905000" cy="1905000"/>
          </a:xfrm>
          <a:prstGeom prst="rect">
            <a:avLst/>
          </a:prstGeom>
        </p:spPr>
      </p:pic>
      <p:sp>
        <p:nvSpPr>
          <p:cNvPr id="20" name="TextBox 19"/>
          <p:cNvSpPr txBox="1"/>
          <p:nvPr/>
        </p:nvSpPr>
        <p:spPr>
          <a:xfrm>
            <a:off x="7239000" y="1295400"/>
            <a:ext cx="1752600" cy="646331"/>
          </a:xfrm>
          <a:prstGeom prst="rect">
            <a:avLst/>
          </a:prstGeom>
          <a:noFill/>
        </p:spPr>
        <p:txBody>
          <a:bodyPr wrap="square" rtlCol="0">
            <a:spAutoFit/>
          </a:bodyPr>
          <a:lstStyle/>
          <a:p>
            <a:r>
              <a:rPr lang="en-GB" b="1" dirty="0" smtClean="0"/>
              <a:t>weird uses of Linux for loops</a:t>
            </a:r>
            <a:endParaRPr lang="en-GB"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49</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The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weird</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things</a:t>
            </a:r>
            <a:r>
              <a:rPr lang="fr-FR" sz="3200" b="1" dirty="0" smtClean="0">
                <a:effectLst>
                  <a:outerShdw blurRad="38100" dist="38100" dir="2700000" algn="tl">
                    <a:srgbClr val="C0C0C0"/>
                  </a:outerShdw>
                </a:effectLst>
              </a:rPr>
              <a:t> </a:t>
            </a:r>
            <a:r>
              <a:rPr lang="fr-FR" sz="3200" b="1" u="sng" dirty="0" smtClean="0">
                <a:solidFill>
                  <a:srgbClr val="FF0000"/>
                </a:solidFill>
                <a:effectLst>
                  <a:outerShdw blurRad="38100" dist="38100" dir="2700000" algn="tl">
                    <a:srgbClr val="C0C0C0"/>
                  </a:outerShdw>
                </a:effectLst>
              </a:rPr>
              <a:t>not to do </a:t>
            </a:r>
            <a:r>
              <a:rPr lang="fr-FR" sz="3200" b="1" dirty="0" smtClean="0">
                <a:effectLst>
                  <a:outerShdw blurRad="38100" dist="38100" dir="2700000" algn="tl">
                    <a:srgbClr val="C0C0C0"/>
                  </a:outerShdw>
                </a:effectLst>
              </a:rPr>
              <a:t>about 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for.gif"/>
          <p:cNvPicPr>
            <a:picLocks noChangeAspect="1"/>
          </p:cNvPicPr>
          <p:nvPr/>
        </p:nvPicPr>
        <p:blipFill>
          <a:blip r:embed="rId3"/>
          <a:stretch>
            <a:fillRect/>
          </a:stretch>
        </p:blipFill>
        <p:spPr>
          <a:xfrm>
            <a:off x="0" y="990600"/>
            <a:ext cx="6233160" cy="5234940"/>
          </a:xfrm>
          <a:prstGeom prst="rect">
            <a:avLst/>
          </a:prstGeom>
        </p:spPr>
      </p:pic>
      <p:pic>
        <p:nvPicPr>
          <p:cNvPr id="15" name="Picture 14" descr="c51298_image_0.png"/>
          <p:cNvPicPr>
            <a:picLocks noChangeAspect="1"/>
          </p:cNvPicPr>
          <p:nvPr/>
        </p:nvPicPr>
        <p:blipFill>
          <a:blip r:embed="rId4"/>
          <a:stretch>
            <a:fillRect/>
          </a:stretch>
        </p:blipFill>
        <p:spPr>
          <a:xfrm>
            <a:off x="6248400" y="1230868"/>
            <a:ext cx="1905000" cy="1905000"/>
          </a:xfrm>
          <a:prstGeom prst="rect">
            <a:avLst/>
          </a:prstGeom>
        </p:spPr>
      </p:pic>
      <p:sp>
        <p:nvSpPr>
          <p:cNvPr id="16" name="TextBox 15"/>
          <p:cNvSpPr txBox="1"/>
          <p:nvPr/>
        </p:nvSpPr>
        <p:spPr>
          <a:xfrm>
            <a:off x="7924800" y="1230868"/>
            <a:ext cx="1295400" cy="1569660"/>
          </a:xfrm>
          <a:prstGeom prst="rect">
            <a:avLst/>
          </a:prstGeom>
          <a:noFill/>
        </p:spPr>
        <p:txBody>
          <a:bodyPr wrap="square" rtlCol="0">
            <a:spAutoFit/>
          </a:bodyPr>
          <a:lstStyle/>
          <a:p>
            <a:r>
              <a:rPr lang="en-GB" sz="9600" dirty="0" smtClean="0"/>
              <a:t>1</a:t>
            </a:r>
            <a:endParaRPr lang="en-GB" sz="9600" dirty="0"/>
          </a:p>
        </p:txBody>
      </p:sp>
      <p:sp>
        <p:nvSpPr>
          <p:cNvPr id="17" name="TextBox 16"/>
          <p:cNvSpPr txBox="1"/>
          <p:nvPr/>
        </p:nvSpPr>
        <p:spPr>
          <a:xfrm>
            <a:off x="6172200" y="3212068"/>
            <a:ext cx="2895600" cy="369332"/>
          </a:xfrm>
          <a:prstGeom prst="rect">
            <a:avLst/>
          </a:prstGeom>
          <a:noFill/>
        </p:spPr>
        <p:txBody>
          <a:bodyPr wrap="square" rtlCol="0">
            <a:spAutoFit/>
          </a:bodyPr>
          <a:lstStyle/>
          <a:p>
            <a:pPr algn="ctr"/>
            <a:r>
              <a:rPr lang="en-GB" b="1" dirty="0" smtClean="0"/>
              <a:t>Go through ad-hoc numbers</a:t>
            </a:r>
            <a:endParaRPr lang="en-GB" b="1" dirty="0"/>
          </a:p>
        </p:txBody>
      </p:sp>
      <p:pic>
        <p:nvPicPr>
          <p:cNvPr id="18" name="Picture 17" descr="tumblr_lfl58xOJ2n1qzo2xpo1_1280.jpg"/>
          <p:cNvPicPr>
            <a:picLocks noChangeAspect="1"/>
          </p:cNvPicPr>
          <p:nvPr/>
        </p:nvPicPr>
        <p:blipFill>
          <a:blip r:embed="rId5"/>
          <a:stretch>
            <a:fillRect/>
          </a:stretch>
        </p:blipFill>
        <p:spPr>
          <a:xfrm>
            <a:off x="5029200" y="1143000"/>
            <a:ext cx="3957923" cy="47244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4" name="Picture 23" descr="14.gif"/>
          <p:cNvPicPr>
            <a:picLocks noChangeAspect="1"/>
          </p:cNvPicPr>
          <p:nvPr/>
        </p:nvPicPr>
        <p:blipFill>
          <a:blip r:embed="rId3"/>
          <a:stretch>
            <a:fillRect/>
          </a:stretch>
        </p:blipFill>
        <p:spPr>
          <a:xfrm>
            <a:off x="2834640" y="990600"/>
            <a:ext cx="6233160" cy="5234940"/>
          </a:xfrm>
          <a:prstGeom prst="rect">
            <a:avLst/>
          </a:prstGeom>
        </p:spPr>
      </p:pic>
      <p:sp>
        <p:nvSpPr>
          <p:cNvPr id="25" name="TextBox 24"/>
          <p:cNvSpPr txBox="1"/>
          <p:nvPr/>
        </p:nvSpPr>
        <p:spPr>
          <a:xfrm>
            <a:off x="0" y="2590800"/>
            <a:ext cx="2895600" cy="923330"/>
          </a:xfrm>
          <a:prstGeom prst="rect">
            <a:avLst/>
          </a:prstGeom>
          <a:noFill/>
        </p:spPr>
        <p:txBody>
          <a:bodyPr wrap="square" rtlCol="0">
            <a:spAutoFit/>
          </a:bodyPr>
          <a:lstStyle/>
          <a:p>
            <a:pPr algn="ctr"/>
            <a:r>
              <a:rPr lang="en-GB" dirty="0" smtClean="0"/>
              <a:t>As an aside... If your line goes over multiple rows of display, </a:t>
            </a:r>
            <a:r>
              <a:rPr lang="en-GB" dirty="0" err="1" smtClean="0"/>
              <a:t>emacs</a:t>
            </a:r>
            <a:r>
              <a:rPr lang="en-GB" dirty="0" smtClean="0"/>
              <a:t> shows that</a:t>
            </a:r>
            <a:endParaRPr lang="en-GB" sz="2400" b="1" dirty="0"/>
          </a:p>
        </p:txBody>
      </p:sp>
      <p:cxnSp>
        <p:nvCxnSpPr>
          <p:cNvPr id="34" name="Straight Arrow Connector 33"/>
          <p:cNvCxnSpPr/>
          <p:nvPr/>
        </p:nvCxnSpPr>
        <p:spPr>
          <a:xfrm flipV="1">
            <a:off x="1905000" y="2895600"/>
            <a:ext cx="2667000" cy="8382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a:off x="6172200" y="2743200"/>
            <a:ext cx="5334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50</a:t>
            </a:r>
            <a:endParaRPr lang="fr-CA" dirty="0"/>
          </a:p>
        </p:txBody>
      </p:sp>
      <p:sp>
        <p:nvSpPr>
          <p:cNvPr id="8"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The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two</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weird</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things</a:t>
            </a:r>
            <a:r>
              <a:rPr lang="fr-FR" sz="3200" b="1" dirty="0" smtClean="0">
                <a:effectLst>
                  <a:outerShdw blurRad="38100" dist="38100" dir="2700000" algn="tl">
                    <a:srgbClr val="C0C0C0"/>
                  </a:outerShdw>
                </a:effectLst>
              </a:rPr>
              <a:t> </a:t>
            </a:r>
            <a:r>
              <a:rPr lang="fr-FR" sz="3200" b="1" u="sng" dirty="0" smtClean="0">
                <a:solidFill>
                  <a:srgbClr val="FF0000"/>
                </a:solidFill>
                <a:effectLst>
                  <a:outerShdw blurRad="38100" dist="38100" dir="2700000" algn="tl">
                    <a:srgbClr val="C0C0C0"/>
                  </a:outerShdw>
                </a:effectLst>
              </a:rPr>
              <a:t>not to do </a:t>
            </a:r>
            <a:r>
              <a:rPr lang="fr-FR" sz="3200" b="1" dirty="0" smtClean="0">
                <a:effectLst>
                  <a:outerShdw blurRad="38100" dist="38100" dir="2700000" algn="tl">
                    <a:srgbClr val="C0C0C0"/>
                  </a:outerShdw>
                </a:effectLst>
              </a:rPr>
              <a:t>about For .. in</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5" name="Picture 14" descr="c51298_image_0.png"/>
          <p:cNvPicPr>
            <a:picLocks noChangeAspect="1"/>
          </p:cNvPicPr>
          <p:nvPr/>
        </p:nvPicPr>
        <p:blipFill>
          <a:blip r:embed="rId3"/>
          <a:stretch>
            <a:fillRect/>
          </a:stretch>
        </p:blipFill>
        <p:spPr>
          <a:xfrm>
            <a:off x="6248400" y="1230868"/>
            <a:ext cx="1905000" cy="1905000"/>
          </a:xfrm>
          <a:prstGeom prst="rect">
            <a:avLst/>
          </a:prstGeom>
        </p:spPr>
      </p:pic>
      <p:sp>
        <p:nvSpPr>
          <p:cNvPr id="16" name="TextBox 15"/>
          <p:cNvSpPr txBox="1"/>
          <p:nvPr/>
        </p:nvSpPr>
        <p:spPr>
          <a:xfrm>
            <a:off x="7924800" y="1230868"/>
            <a:ext cx="1295400" cy="1569660"/>
          </a:xfrm>
          <a:prstGeom prst="rect">
            <a:avLst/>
          </a:prstGeom>
          <a:noFill/>
        </p:spPr>
        <p:txBody>
          <a:bodyPr wrap="square" rtlCol="0">
            <a:spAutoFit/>
          </a:bodyPr>
          <a:lstStyle/>
          <a:p>
            <a:r>
              <a:rPr lang="en-GB" sz="9600" dirty="0" smtClean="0"/>
              <a:t>2</a:t>
            </a:r>
            <a:endParaRPr lang="en-GB" sz="9600" dirty="0"/>
          </a:p>
        </p:txBody>
      </p:sp>
      <p:sp>
        <p:nvSpPr>
          <p:cNvPr id="17" name="TextBox 16"/>
          <p:cNvSpPr txBox="1"/>
          <p:nvPr/>
        </p:nvSpPr>
        <p:spPr>
          <a:xfrm>
            <a:off x="6096000" y="3212068"/>
            <a:ext cx="3124200" cy="369332"/>
          </a:xfrm>
          <a:prstGeom prst="rect">
            <a:avLst/>
          </a:prstGeom>
          <a:noFill/>
        </p:spPr>
        <p:txBody>
          <a:bodyPr wrap="square" rtlCol="0">
            <a:spAutoFit/>
          </a:bodyPr>
          <a:lstStyle/>
          <a:p>
            <a:pPr algn="ctr"/>
            <a:r>
              <a:rPr lang="en-GB" b="1" dirty="0" smtClean="0"/>
              <a:t>Writing C code cause why not</a:t>
            </a:r>
            <a:endParaRPr lang="en-GB" b="1" dirty="0"/>
          </a:p>
        </p:txBody>
      </p:sp>
      <p:pic>
        <p:nvPicPr>
          <p:cNvPr id="20" name="Picture 19" descr="forC.gif"/>
          <p:cNvPicPr>
            <a:picLocks noChangeAspect="1"/>
          </p:cNvPicPr>
          <p:nvPr/>
        </p:nvPicPr>
        <p:blipFill>
          <a:blip r:embed="rId4"/>
          <a:stretch>
            <a:fillRect/>
          </a:stretch>
        </p:blipFill>
        <p:spPr>
          <a:xfrm>
            <a:off x="0" y="990600"/>
            <a:ext cx="6233160" cy="5234940"/>
          </a:xfrm>
          <a:prstGeom prst="rect">
            <a:avLst/>
          </a:prstGeom>
        </p:spPr>
      </p:pic>
      <p:pic>
        <p:nvPicPr>
          <p:cNvPr id="19" name="Picture 18" descr="wrong-tool-pizza.jpg"/>
          <p:cNvPicPr>
            <a:picLocks noChangeAspect="1"/>
          </p:cNvPicPr>
          <p:nvPr/>
        </p:nvPicPr>
        <p:blipFill>
          <a:blip r:embed="rId5"/>
          <a:stretch>
            <a:fillRect/>
          </a:stretch>
        </p:blipFill>
        <p:spPr>
          <a:xfrm>
            <a:off x="3124200" y="1618944"/>
            <a:ext cx="5638800" cy="4553256"/>
          </a:xfrm>
          <a:prstGeom prst="rect">
            <a:avLst/>
          </a:prstGeom>
          <a:ln>
            <a:noFill/>
          </a:ln>
          <a:effectLst>
            <a:outerShdw blurRad="190500" algn="tl" rotWithShape="0">
              <a:srgbClr val="000000">
                <a:alpha val="70000"/>
              </a:srgbClr>
            </a:outerShdw>
          </a:effectLst>
        </p:spPr>
      </p:pic>
      <p:pic>
        <p:nvPicPr>
          <p:cNvPr id="21" name="Picture 20" descr="hqdefault.jpg"/>
          <p:cNvPicPr>
            <a:picLocks noChangeAspect="1"/>
          </p:cNvPicPr>
          <p:nvPr/>
        </p:nvPicPr>
        <p:blipFill>
          <a:blip r:embed="rId6"/>
          <a:stretch>
            <a:fillRect/>
          </a:stretch>
        </p:blipFill>
        <p:spPr>
          <a:xfrm>
            <a:off x="6096000" y="1219200"/>
            <a:ext cx="3048000" cy="22860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0" y="2590800"/>
            <a:ext cx="2895600" cy="1569660"/>
          </a:xfrm>
          <a:prstGeom prst="rect">
            <a:avLst/>
          </a:prstGeom>
          <a:noFill/>
        </p:spPr>
        <p:txBody>
          <a:bodyPr wrap="square" rtlCol="0">
            <a:spAutoFit/>
          </a:bodyPr>
          <a:lstStyle/>
          <a:p>
            <a:pPr algn="ctr"/>
            <a:r>
              <a:rPr lang="en-GB" sz="2400" dirty="0" smtClean="0"/>
              <a:t>You still need to make </a:t>
            </a:r>
            <a:r>
              <a:rPr lang="en-GB" sz="2400" dirty="0" smtClean="0">
                <a:solidFill>
                  <a:srgbClr val="FF0000"/>
                </a:solidFill>
              </a:rPr>
              <a:t>your scripts </a:t>
            </a:r>
            <a:r>
              <a:rPr lang="en-GB" sz="2400" dirty="0" err="1" smtClean="0">
                <a:solidFill>
                  <a:srgbClr val="FF0000"/>
                </a:solidFill>
              </a:rPr>
              <a:t>runnable</a:t>
            </a:r>
            <a:r>
              <a:rPr lang="en-GB" sz="2400" dirty="0" smtClean="0"/>
              <a:t>, even to run them from within </a:t>
            </a:r>
            <a:r>
              <a:rPr lang="en-GB" sz="2400" dirty="0" err="1" smtClean="0"/>
              <a:t>emacs</a:t>
            </a:r>
            <a:r>
              <a:rPr lang="en-GB" sz="2400" dirty="0" smtClean="0"/>
              <a:t>.</a:t>
            </a:r>
            <a:endParaRPr lang="en-GB" sz="2400" dirty="0"/>
          </a:p>
        </p:txBody>
      </p:sp>
      <p:pic>
        <p:nvPicPr>
          <p:cNvPr id="12" name="Picture 11" descr="15.gif"/>
          <p:cNvPicPr>
            <a:picLocks noChangeAspect="1"/>
          </p:cNvPicPr>
          <p:nvPr/>
        </p:nvPicPr>
        <p:blipFill>
          <a:blip r:embed="rId3"/>
          <a:stretch>
            <a:fillRect/>
          </a:stretch>
        </p:blipFill>
        <p:spPr>
          <a:xfrm>
            <a:off x="2819400" y="1013460"/>
            <a:ext cx="6233160" cy="5234940"/>
          </a:xfrm>
          <a:prstGeom prst="rect">
            <a:avLst/>
          </a:prstGeom>
        </p:spPr>
      </p:pic>
      <p:pic>
        <p:nvPicPr>
          <p:cNvPr id="13" name="Picture 12" descr="16.gif"/>
          <p:cNvPicPr>
            <a:picLocks noChangeAspect="1"/>
          </p:cNvPicPr>
          <p:nvPr/>
        </p:nvPicPr>
        <p:blipFill>
          <a:blip r:embed="rId4"/>
          <a:stretch>
            <a:fillRect/>
          </a:stretch>
        </p:blipFill>
        <p:spPr>
          <a:xfrm>
            <a:off x="2819400" y="1013460"/>
            <a:ext cx="6233160" cy="5234940"/>
          </a:xfrm>
          <a:prstGeom prst="rect">
            <a:avLst/>
          </a:prstGeom>
        </p:spPr>
      </p:pic>
      <p:pic>
        <p:nvPicPr>
          <p:cNvPr id="14" name="Picture 13" descr="17.gif"/>
          <p:cNvPicPr>
            <a:picLocks noChangeAspect="1"/>
          </p:cNvPicPr>
          <p:nvPr/>
        </p:nvPicPr>
        <p:blipFill>
          <a:blip r:embed="rId5"/>
          <a:stretch>
            <a:fillRect/>
          </a:stretch>
        </p:blipFill>
        <p:spPr>
          <a:xfrm>
            <a:off x="2819400" y="1013460"/>
            <a:ext cx="6233160" cy="5234940"/>
          </a:xfrm>
          <a:prstGeom prst="rect">
            <a:avLst/>
          </a:prstGeom>
        </p:spPr>
      </p:pic>
      <p:pic>
        <p:nvPicPr>
          <p:cNvPr id="15" name="Picture 14" descr="18.gif"/>
          <p:cNvPicPr>
            <a:picLocks noChangeAspect="1"/>
          </p:cNvPicPr>
          <p:nvPr/>
        </p:nvPicPr>
        <p:blipFill>
          <a:blip r:embed="rId6"/>
          <a:stretch>
            <a:fillRect/>
          </a:stretch>
        </p:blipFill>
        <p:spPr>
          <a:xfrm>
            <a:off x="2819400" y="1013460"/>
            <a:ext cx="6233160" cy="5234940"/>
          </a:xfrm>
          <a:prstGeom prst="rect">
            <a:avLst/>
          </a:prstGeom>
        </p:spPr>
      </p:pic>
      <p:pic>
        <p:nvPicPr>
          <p:cNvPr id="16" name="Picture 15" descr="19.gif"/>
          <p:cNvPicPr>
            <a:picLocks noChangeAspect="1"/>
          </p:cNvPicPr>
          <p:nvPr/>
        </p:nvPicPr>
        <p:blipFill>
          <a:blip r:embed="rId7"/>
          <a:stretch>
            <a:fillRect/>
          </a:stretch>
        </p:blipFill>
        <p:spPr>
          <a:xfrm>
            <a:off x="2819400" y="1013460"/>
            <a:ext cx="6233160" cy="5234940"/>
          </a:xfrm>
          <a:prstGeom prst="rect">
            <a:avLst/>
          </a:prstGeom>
        </p:spPr>
      </p:pic>
      <p:pic>
        <p:nvPicPr>
          <p:cNvPr id="17" name="Picture 16" descr="20.gif"/>
          <p:cNvPicPr>
            <a:picLocks noChangeAspect="1"/>
          </p:cNvPicPr>
          <p:nvPr/>
        </p:nvPicPr>
        <p:blipFill>
          <a:blip r:embed="rId8"/>
          <a:stretch>
            <a:fillRect/>
          </a:stretch>
        </p:blipFill>
        <p:spPr>
          <a:xfrm>
            <a:off x="2819400" y="1013460"/>
            <a:ext cx="6233160" cy="5234940"/>
          </a:xfrm>
          <a:prstGeom prst="rect">
            <a:avLst/>
          </a:prstGeom>
        </p:spPr>
      </p:pic>
      <p:pic>
        <p:nvPicPr>
          <p:cNvPr id="18" name="Picture 17" descr="21.gif"/>
          <p:cNvPicPr>
            <a:picLocks noChangeAspect="1"/>
          </p:cNvPicPr>
          <p:nvPr/>
        </p:nvPicPr>
        <p:blipFill>
          <a:blip r:embed="rId9"/>
          <a:stretch>
            <a:fillRect/>
          </a:stretch>
        </p:blipFill>
        <p:spPr>
          <a:xfrm>
            <a:off x="2819400" y="1013460"/>
            <a:ext cx="6233160" cy="523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0" y="2590800"/>
            <a:ext cx="2895600" cy="1569660"/>
          </a:xfrm>
          <a:prstGeom prst="rect">
            <a:avLst/>
          </a:prstGeom>
          <a:noFill/>
        </p:spPr>
        <p:txBody>
          <a:bodyPr wrap="square" rtlCol="0">
            <a:spAutoFit/>
          </a:bodyPr>
          <a:lstStyle/>
          <a:p>
            <a:pPr algn="ctr"/>
            <a:r>
              <a:rPr lang="en-GB" sz="2400" dirty="0" err="1" smtClean="0"/>
              <a:t>Emacs</a:t>
            </a:r>
            <a:r>
              <a:rPr lang="en-GB" sz="2400" dirty="0" smtClean="0"/>
              <a:t> has templates for control structures, and can run some or all of a script.</a:t>
            </a:r>
            <a:endParaRPr lang="en-GB" sz="2400" dirty="0"/>
          </a:p>
        </p:txBody>
      </p:sp>
      <p:pic>
        <p:nvPicPr>
          <p:cNvPr id="19" name="Picture 18" descr="22.gif"/>
          <p:cNvPicPr>
            <a:picLocks noChangeAspect="1"/>
          </p:cNvPicPr>
          <p:nvPr/>
        </p:nvPicPr>
        <p:blipFill>
          <a:blip r:embed="rId3"/>
          <a:stretch>
            <a:fillRect/>
          </a:stretch>
        </p:blipFill>
        <p:spPr>
          <a:xfrm>
            <a:off x="2834640" y="990600"/>
            <a:ext cx="6233160" cy="5234940"/>
          </a:xfrm>
          <a:prstGeom prst="rect">
            <a:avLst/>
          </a:prstGeom>
        </p:spPr>
      </p:pic>
      <p:pic>
        <p:nvPicPr>
          <p:cNvPr id="20" name="Picture 19" descr="23.gif"/>
          <p:cNvPicPr>
            <a:picLocks noChangeAspect="1"/>
          </p:cNvPicPr>
          <p:nvPr/>
        </p:nvPicPr>
        <p:blipFill>
          <a:blip r:embed="rId4"/>
          <a:stretch>
            <a:fillRect/>
          </a:stretch>
        </p:blipFill>
        <p:spPr>
          <a:xfrm>
            <a:off x="2834640" y="990600"/>
            <a:ext cx="6233160" cy="5234940"/>
          </a:xfrm>
          <a:prstGeom prst="rect">
            <a:avLst/>
          </a:prstGeom>
        </p:spPr>
      </p:pic>
      <p:pic>
        <p:nvPicPr>
          <p:cNvPr id="21" name="Picture 20" descr="24.gif"/>
          <p:cNvPicPr>
            <a:picLocks noChangeAspect="1"/>
          </p:cNvPicPr>
          <p:nvPr/>
        </p:nvPicPr>
        <p:blipFill>
          <a:blip r:embed="rId5"/>
          <a:stretch>
            <a:fillRect/>
          </a:stretch>
        </p:blipFill>
        <p:spPr>
          <a:xfrm>
            <a:off x="2834640" y="990600"/>
            <a:ext cx="6233160" cy="523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Our editor for </a:t>
            </a:r>
            <a:r>
              <a:rPr lang="fr-FR" sz="3200" b="1" dirty="0" err="1" smtClean="0">
                <a:effectLst>
                  <a:outerShdw blurRad="38100" dist="38100" dir="2700000" algn="tl">
                    <a:srgbClr val="C0C0C0"/>
                  </a:outerShdw>
                </a:effectLst>
              </a:rPr>
              <a:t>this</a:t>
            </a:r>
            <a:r>
              <a:rPr lang="fr-FR" sz="3200" b="1" dirty="0" smtClean="0">
                <a:effectLst>
                  <a:outerShdw blurRad="38100" dist="38100" dir="2700000" algn="tl">
                    <a:srgbClr val="C0C0C0"/>
                  </a:outerShdw>
                </a:effectLst>
              </a:rPr>
              <a:t> module: </a:t>
            </a:r>
            <a:r>
              <a:rPr lang="fr-FR" sz="3200" b="1" dirty="0" err="1" smtClean="0">
                <a:solidFill>
                  <a:srgbClr val="FF0000"/>
                </a:solidFill>
                <a:effectLst>
                  <a:outerShdw blurRad="38100" dist="38100" dir="2700000" algn="tl">
                    <a:srgbClr val="C0C0C0"/>
                  </a:outerShdw>
                </a:effectLst>
              </a:rPr>
              <a:t>emacs</a:t>
            </a:r>
            <a:endParaRPr lang="fr-FR" sz="32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1" name="Picture 20" descr="shockedface.jpg"/>
          <p:cNvPicPr>
            <a:picLocks noChangeAspect="1"/>
          </p:cNvPicPr>
          <p:nvPr/>
        </p:nvPicPr>
        <p:blipFill>
          <a:blip r:embed="rId3"/>
          <a:stretch>
            <a:fillRect/>
          </a:stretch>
        </p:blipFill>
        <p:spPr>
          <a:xfrm>
            <a:off x="228600" y="990600"/>
            <a:ext cx="2951408" cy="2514600"/>
          </a:xfrm>
          <a:prstGeom prst="rect">
            <a:avLst/>
          </a:prstGeom>
          <a:ln>
            <a:noFill/>
          </a:ln>
          <a:effectLst>
            <a:softEdge rad="112500"/>
          </a:effectLst>
        </p:spPr>
      </p:pic>
      <p:sp>
        <p:nvSpPr>
          <p:cNvPr id="22" name="TextBox 21"/>
          <p:cNvSpPr txBox="1"/>
          <p:nvPr/>
        </p:nvSpPr>
        <p:spPr>
          <a:xfrm>
            <a:off x="3124200" y="1548825"/>
            <a:ext cx="4343400" cy="584775"/>
          </a:xfrm>
          <a:prstGeom prst="rect">
            <a:avLst/>
          </a:prstGeom>
          <a:noFill/>
        </p:spPr>
        <p:txBody>
          <a:bodyPr wrap="square" rtlCol="0">
            <a:spAutoFit/>
          </a:bodyPr>
          <a:lstStyle/>
          <a:p>
            <a:r>
              <a:rPr lang="en-GB" sz="3200" dirty="0" smtClean="0"/>
              <a:t>“It can do all that!</a:t>
            </a:r>
            <a:endParaRPr lang="en-GB" sz="3200" dirty="0"/>
          </a:p>
        </p:txBody>
      </p:sp>
      <p:sp>
        <p:nvSpPr>
          <p:cNvPr id="23" name="TextBox 22"/>
          <p:cNvSpPr txBox="1"/>
          <p:nvPr/>
        </p:nvSpPr>
        <p:spPr>
          <a:xfrm>
            <a:off x="3962400" y="2418546"/>
            <a:ext cx="5410200" cy="477054"/>
          </a:xfrm>
          <a:prstGeom prst="rect">
            <a:avLst/>
          </a:prstGeom>
          <a:noFill/>
        </p:spPr>
        <p:txBody>
          <a:bodyPr wrap="square" rtlCol="0">
            <a:spAutoFit/>
          </a:bodyPr>
          <a:lstStyle/>
          <a:p>
            <a:r>
              <a:rPr lang="en-GB" sz="2500" dirty="0" err="1" smtClean="0"/>
              <a:t>omg</a:t>
            </a:r>
            <a:r>
              <a:rPr lang="en-GB" sz="2500" dirty="0" smtClean="0"/>
              <a:t> </a:t>
            </a:r>
            <a:r>
              <a:rPr lang="en-GB" sz="2500" dirty="0" err="1" smtClean="0"/>
              <a:t>omg</a:t>
            </a:r>
            <a:r>
              <a:rPr lang="en-GB" sz="2500" dirty="0" smtClean="0"/>
              <a:t> I’m </a:t>
            </a:r>
            <a:r>
              <a:rPr lang="en-GB" sz="2500" dirty="0" err="1" smtClean="0"/>
              <a:t>gonna</a:t>
            </a:r>
            <a:r>
              <a:rPr lang="en-GB" sz="2500" dirty="0" smtClean="0"/>
              <a:t> use it all the time!”</a:t>
            </a:r>
            <a:endParaRPr lang="en-GB" sz="2500" dirty="0"/>
          </a:p>
        </p:txBody>
      </p:sp>
      <p:sp>
        <p:nvSpPr>
          <p:cNvPr id="24" name="TextBox 23"/>
          <p:cNvSpPr txBox="1"/>
          <p:nvPr/>
        </p:nvSpPr>
        <p:spPr>
          <a:xfrm>
            <a:off x="0" y="3591580"/>
            <a:ext cx="9144000" cy="523220"/>
          </a:xfrm>
          <a:prstGeom prst="rect">
            <a:avLst/>
          </a:prstGeom>
          <a:noFill/>
        </p:spPr>
        <p:txBody>
          <a:bodyPr wrap="square" rtlCol="0">
            <a:spAutoFit/>
          </a:bodyPr>
          <a:lstStyle/>
          <a:p>
            <a:pPr algn="ctr"/>
            <a:r>
              <a:rPr lang="en-GB" sz="2800" b="1" dirty="0" smtClean="0"/>
              <a:t>Why didn’t the </a:t>
            </a:r>
            <a:r>
              <a:rPr lang="en-GB" sz="2800" b="1" dirty="0" err="1" smtClean="0"/>
              <a:t>prof</a:t>
            </a:r>
            <a:r>
              <a:rPr lang="en-GB" sz="2800" b="1" dirty="0" smtClean="0"/>
              <a:t> just let us always use </a:t>
            </a:r>
            <a:r>
              <a:rPr lang="en-GB" sz="2800" b="1" dirty="0" err="1" smtClean="0"/>
              <a:t>Emacs</a:t>
            </a:r>
            <a:r>
              <a:rPr lang="en-GB" sz="2800" b="1" dirty="0" smtClean="0"/>
              <a:t> from day 1?</a:t>
            </a:r>
            <a:endParaRPr lang="en-GB" sz="2800" b="1" dirty="0"/>
          </a:p>
        </p:txBody>
      </p:sp>
      <p:sp>
        <p:nvSpPr>
          <p:cNvPr id="26" name="TextBox 25"/>
          <p:cNvSpPr txBox="1"/>
          <p:nvPr/>
        </p:nvSpPr>
        <p:spPr>
          <a:xfrm>
            <a:off x="1828800" y="4267200"/>
            <a:ext cx="662940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GB" sz="2400" dirty="0" smtClean="0"/>
              <a:t>1) He is inherently vicious</a:t>
            </a:r>
            <a:endParaRPr lang="en-GB" sz="2400" dirty="0"/>
          </a:p>
        </p:txBody>
      </p:sp>
      <p:sp>
        <p:nvSpPr>
          <p:cNvPr id="27" name="TextBox 26"/>
          <p:cNvSpPr txBox="1"/>
          <p:nvPr/>
        </p:nvSpPr>
        <p:spPr>
          <a:xfrm>
            <a:off x="1828800" y="4800600"/>
            <a:ext cx="662940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400" dirty="0" smtClean="0"/>
              <a:t>2) There are situations in which you can’t use </a:t>
            </a:r>
            <a:r>
              <a:rPr lang="en-GB" sz="2400" dirty="0" err="1" smtClean="0"/>
              <a:t>Emacs</a:t>
            </a:r>
            <a:endParaRPr lang="en-GB" sz="2400" dirty="0"/>
          </a:p>
        </p:txBody>
      </p:sp>
      <p:sp>
        <p:nvSpPr>
          <p:cNvPr id="28" name="TextBox 27"/>
          <p:cNvSpPr txBox="1"/>
          <p:nvPr/>
        </p:nvSpPr>
        <p:spPr>
          <a:xfrm>
            <a:off x="914400" y="5410200"/>
            <a:ext cx="8001000" cy="646331"/>
          </a:xfrm>
          <a:prstGeom prst="rect">
            <a:avLst/>
          </a:prstGeom>
          <a:noFill/>
        </p:spPr>
        <p:txBody>
          <a:bodyPr wrap="square" rtlCol="0">
            <a:spAutoFit/>
          </a:bodyPr>
          <a:lstStyle/>
          <a:p>
            <a:pPr algn="ctr"/>
            <a:r>
              <a:rPr lang="en-GB" dirty="0" smtClean="0"/>
              <a:t>When you log onto a machine/computing cluster remotely, you may not have graphics (X11). So you need to know how to work when all you have is your Shell.</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6" grpId="1" animBg="1"/>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err="1" smtClean="0"/>
              <a:t>While</a:t>
            </a:r>
            <a:r>
              <a:rPr lang="fr-FR" dirty="0" smtClean="0"/>
              <a:t> and for </a:t>
            </a:r>
            <a:r>
              <a:rPr lang="fr-FR" dirty="0" err="1" smtClean="0"/>
              <a:t>loops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9</a:t>
            </a:r>
            <a:endParaRPr lang="fr-CA" dirty="0"/>
          </a:p>
        </p:txBody>
      </p:sp>
      <p:sp>
        <p:nvSpPr>
          <p:cNvPr id="8" name="Text Box 4"/>
          <p:cNvSpPr txBox="1">
            <a:spLocks noChangeArrowheads="1"/>
          </p:cNvSpPr>
          <p:nvPr/>
        </p:nvSpPr>
        <p:spPr bwMode="auto">
          <a:xfrm>
            <a:off x="0" y="28194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Overview</a:t>
            </a:r>
            <a:r>
              <a:rPr lang="fr-FR" sz="3200" b="1" dirty="0" smtClean="0">
                <a:effectLst>
                  <a:outerShdw blurRad="38100" dist="38100" dir="2700000" algn="tl">
                    <a:srgbClr val="C0C0C0"/>
                  </a:outerShdw>
                </a:effectLst>
              </a:rPr>
              <a:t> of </a:t>
            </a:r>
            <a:r>
              <a:rPr lang="fr-FR" sz="3200" b="1" dirty="0" err="1" smtClean="0">
                <a:effectLst>
                  <a:outerShdw blurRad="38100" dist="38100" dir="2700000" algn="tl">
                    <a:srgbClr val="C0C0C0"/>
                  </a:outerShdw>
                </a:effectLst>
              </a:rPr>
              <a:t>loops</a:t>
            </a:r>
            <a:endParaRPr lang="fr-FR" sz="3200" b="1" dirty="0">
              <a:solidFill>
                <a:srgbClr val="FF0000"/>
              </a:solidFill>
              <a:effectLst>
                <a:outerShdw blurRad="38100" dist="38100" dir="2700000" algn="tl">
                  <a:srgbClr val="C0C0C0"/>
                </a:outerShdw>
              </a:effectLst>
            </a:endParaRPr>
          </a:p>
        </p:txBody>
      </p:sp>
      <p:cxnSp>
        <p:nvCxnSpPr>
          <p:cNvPr id="9" name="Straight Connector 8"/>
          <p:cNvCxnSpPr/>
          <p:nvPr/>
        </p:nvCxnSpPr>
        <p:spPr>
          <a:xfrm>
            <a:off x="533400" y="27432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4419600" y="35052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3320</TotalTime>
  <Words>2211</Words>
  <Application>Microsoft Office PowerPoint</Application>
  <PresentationFormat>On-screen Show (4:3)</PresentationFormat>
  <Paragraphs>349</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Aqualonne</dc:creator>
  <cp:lastModifiedBy>Aqualonne</cp:lastModifiedBy>
  <cp:revision>1128</cp:revision>
  <dcterms:created xsi:type="dcterms:W3CDTF">2006-08-16T00:00:00Z</dcterms:created>
  <dcterms:modified xsi:type="dcterms:W3CDTF">2017-03-09T18:22:08Z</dcterms:modified>
</cp:coreProperties>
</file>